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9753600" cy="73152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panose="020B0502040504020204" pitchFamily="34"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C+rp81C4QozU0uGuO5j5o2iY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48142-CE8D-49AB-B5AD-CDF705D3561B}" v="120" dt="2024-01-09T14:58:32.585"/>
  </p1510:revLst>
</p1510:revInfo>
</file>

<file path=ppt/tableStyles.xml><?xml version="1.0" encoding="utf-8"?>
<a:tblStyleLst xmlns:a="http://schemas.openxmlformats.org/drawingml/2006/main" def="{DFA57A15-B8E1-46B6-8A23-007F49DB7AD7}">
  <a:tblStyle styleId="{DFA57A15-B8E1-46B6-8A23-007F49DB7A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40"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A1D48142-CE8D-49AB-B5AD-CDF705D3561B}"/>
    <pc:docChg chg="undo redo custSel modSld">
      <pc:chgData name="Anna-Carina Mohrholz" userId="319e8f5a-43d4-4b3d-9ca7-1cc64d2dfc53" providerId="ADAL" clId="{A1D48142-CE8D-49AB-B5AD-CDF705D3561B}" dt="2024-01-09T14:58:38.504" v="888" actId="6549"/>
      <pc:docMkLst>
        <pc:docMk/>
      </pc:docMkLst>
      <pc:sldChg chg="modSp mod">
        <pc:chgData name="Anna-Carina Mohrholz" userId="319e8f5a-43d4-4b3d-9ca7-1cc64d2dfc53" providerId="ADAL" clId="{A1D48142-CE8D-49AB-B5AD-CDF705D3561B}" dt="2024-01-09T14:26:28.739" v="117" actId="20577"/>
        <pc:sldMkLst>
          <pc:docMk/>
          <pc:sldMk cId="0" sldId="257"/>
        </pc:sldMkLst>
        <pc:spChg chg="mod">
          <ac:chgData name="Anna-Carina Mohrholz" userId="319e8f5a-43d4-4b3d-9ca7-1cc64d2dfc53" providerId="ADAL" clId="{A1D48142-CE8D-49AB-B5AD-CDF705D3561B}" dt="2024-01-09T14:24:28.113" v="19" actId="6549"/>
          <ac:spMkLst>
            <pc:docMk/>
            <pc:sldMk cId="0" sldId="257"/>
            <ac:spMk id="59" creationId="{00000000-0000-0000-0000-000000000000}"/>
          </ac:spMkLst>
        </pc:spChg>
        <pc:spChg chg="mod">
          <ac:chgData name="Anna-Carina Mohrholz" userId="319e8f5a-43d4-4b3d-9ca7-1cc64d2dfc53" providerId="ADAL" clId="{A1D48142-CE8D-49AB-B5AD-CDF705D3561B}" dt="2024-01-09T14:24:31.619" v="22" actId="20577"/>
          <ac:spMkLst>
            <pc:docMk/>
            <pc:sldMk cId="0" sldId="257"/>
            <ac:spMk id="63" creationId="{00000000-0000-0000-0000-000000000000}"/>
          </ac:spMkLst>
        </pc:spChg>
        <pc:spChg chg="mod">
          <ac:chgData name="Anna-Carina Mohrholz" userId="319e8f5a-43d4-4b3d-9ca7-1cc64d2dfc53" providerId="ADAL" clId="{A1D48142-CE8D-49AB-B5AD-CDF705D3561B}" dt="2024-01-09T14:26:14.147" v="101" actId="20577"/>
          <ac:spMkLst>
            <pc:docMk/>
            <pc:sldMk cId="0" sldId="257"/>
            <ac:spMk id="65" creationId="{00000000-0000-0000-0000-000000000000}"/>
          </ac:spMkLst>
        </pc:spChg>
        <pc:spChg chg="mod">
          <ac:chgData name="Anna-Carina Mohrholz" userId="319e8f5a-43d4-4b3d-9ca7-1cc64d2dfc53" providerId="ADAL" clId="{A1D48142-CE8D-49AB-B5AD-CDF705D3561B}" dt="2024-01-09T14:26:12.387" v="100" actId="20577"/>
          <ac:spMkLst>
            <pc:docMk/>
            <pc:sldMk cId="0" sldId="257"/>
            <ac:spMk id="67" creationId="{00000000-0000-0000-0000-000000000000}"/>
          </ac:spMkLst>
        </pc:spChg>
        <pc:spChg chg="mod">
          <ac:chgData name="Anna-Carina Mohrholz" userId="319e8f5a-43d4-4b3d-9ca7-1cc64d2dfc53" providerId="ADAL" clId="{A1D48142-CE8D-49AB-B5AD-CDF705D3561B}" dt="2024-01-09T14:26:28.739" v="117" actId="20577"/>
          <ac:spMkLst>
            <pc:docMk/>
            <pc:sldMk cId="0" sldId="257"/>
            <ac:spMk id="69" creationId="{00000000-0000-0000-0000-000000000000}"/>
          </ac:spMkLst>
        </pc:spChg>
      </pc:sldChg>
      <pc:sldChg chg="modSp mod">
        <pc:chgData name="Anna-Carina Mohrholz" userId="319e8f5a-43d4-4b3d-9ca7-1cc64d2dfc53" providerId="ADAL" clId="{A1D48142-CE8D-49AB-B5AD-CDF705D3561B}" dt="2024-01-09T14:27:12.623" v="120" actId="113"/>
        <pc:sldMkLst>
          <pc:docMk/>
          <pc:sldMk cId="0" sldId="258"/>
        </pc:sldMkLst>
        <pc:spChg chg="mod">
          <ac:chgData name="Anna-Carina Mohrholz" userId="319e8f5a-43d4-4b3d-9ca7-1cc64d2dfc53" providerId="ADAL" clId="{A1D48142-CE8D-49AB-B5AD-CDF705D3561B}" dt="2024-01-09T14:27:12.623" v="120" actId="113"/>
          <ac:spMkLst>
            <pc:docMk/>
            <pc:sldMk cId="0" sldId="258"/>
            <ac:spMk id="80" creationId="{00000000-0000-0000-0000-000000000000}"/>
          </ac:spMkLst>
        </pc:spChg>
      </pc:sldChg>
      <pc:sldChg chg="modSp mod">
        <pc:chgData name="Anna-Carina Mohrholz" userId="319e8f5a-43d4-4b3d-9ca7-1cc64d2dfc53" providerId="ADAL" clId="{A1D48142-CE8D-49AB-B5AD-CDF705D3561B}" dt="2024-01-09T14:28:31.767" v="122" actId="113"/>
        <pc:sldMkLst>
          <pc:docMk/>
          <pc:sldMk cId="0" sldId="259"/>
        </pc:sldMkLst>
        <pc:spChg chg="mod">
          <ac:chgData name="Anna-Carina Mohrholz" userId="319e8f5a-43d4-4b3d-9ca7-1cc64d2dfc53" providerId="ADAL" clId="{A1D48142-CE8D-49AB-B5AD-CDF705D3561B}" dt="2024-01-09T14:28:31.767" v="122" actId="113"/>
          <ac:spMkLst>
            <pc:docMk/>
            <pc:sldMk cId="0" sldId="259"/>
            <ac:spMk id="91" creationId="{00000000-0000-0000-0000-000000000000}"/>
          </ac:spMkLst>
        </pc:spChg>
      </pc:sldChg>
      <pc:sldChg chg="modSp mod">
        <pc:chgData name="Anna-Carina Mohrholz" userId="319e8f5a-43d4-4b3d-9ca7-1cc64d2dfc53" providerId="ADAL" clId="{A1D48142-CE8D-49AB-B5AD-CDF705D3561B}" dt="2024-01-09T14:30:16.814" v="130" actId="113"/>
        <pc:sldMkLst>
          <pc:docMk/>
          <pc:sldMk cId="0" sldId="260"/>
        </pc:sldMkLst>
        <pc:spChg chg="mod">
          <ac:chgData name="Anna-Carina Mohrholz" userId="319e8f5a-43d4-4b3d-9ca7-1cc64d2dfc53" providerId="ADAL" clId="{A1D48142-CE8D-49AB-B5AD-CDF705D3561B}" dt="2024-01-09T14:30:16.814" v="130" actId="113"/>
          <ac:spMkLst>
            <pc:docMk/>
            <pc:sldMk cId="0" sldId="260"/>
            <ac:spMk id="101" creationId="{00000000-0000-0000-0000-000000000000}"/>
          </ac:spMkLst>
        </pc:spChg>
      </pc:sldChg>
      <pc:sldChg chg="modSp mod">
        <pc:chgData name="Anna-Carina Mohrholz" userId="319e8f5a-43d4-4b3d-9ca7-1cc64d2dfc53" providerId="ADAL" clId="{A1D48142-CE8D-49AB-B5AD-CDF705D3561B}" dt="2024-01-09T14:31:27.685" v="145" actId="14100"/>
        <pc:sldMkLst>
          <pc:docMk/>
          <pc:sldMk cId="0" sldId="261"/>
        </pc:sldMkLst>
        <pc:spChg chg="mod">
          <ac:chgData name="Anna-Carina Mohrholz" userId="319e8f5a-43d4-4b3d-9ca7-1cc64d2dfc53" providerId="ADAL" clId="{A1D48142-CE8D-49AB-B5AD-CDF705D3561B}" dt="2024-01-09T14:31:27.685" v="145" actId="14100"/>
          <ac:spMkLst>
            <pc:docMk/>
            <pc:sldMk cId="0" sldId="261"/>
            <ac:spMk id="112" creationId="{00000000-0000-0000-0000-000000000000}"/>
          </ac:spMkLst>
        </pc:spChg>
      </pc:sldChg>
      <pc:sldChg chg="modSp mod">
        <pc:chgData name="Anna-Carina Mohrholz" userId="319e8f5a-43d4-4b3d-9ca7-1cc64d2dfc53" providerId="ADAL" clId="{A1D48142-CE8D-49AB-B5AD-CDF705D3561B}" dt="2024-01-09T14:35:10.329" v="296" actId="14100"/>
        <pc:sldMkLst>
          <pc:docMk/>
          <pc:sldMk cId="0" sldId="262"/>
        </pc:sldMkLst>
        <pc:spChg chg="mod">
          <ac:chgData name="Anna-Carina Mohrholz" userId="319e8f5a-43d4-4b3d-9ca7-1cc64d2dfc53" providerId="ADAL" clId="{A1D48142-CE8D-49AB-B5AD-CDF705D3561B}" dt="2024-01-09T14:32:16.808" v="148" actId="14100"/>
          <ac:spMkLst>
            <pc:docMk/>
            <pc:sldMk cId="0" sldId="262"/>
            <ac:spMk id="123" creationId="{00000000-0000-0000-0000-000000000000}"/>
          </ac:spMkLst>
        </pc:spChg>
        <pc:spChg chg="mod">
          <ac:chgData name="Anna-Carina Mohrholz" userId="319e8f5a-43d4-4b3d-9ca7-1cc64d2dfc53" providerId="ADAL" clId="{A1D48142-CE8D-49AB-B5AD-CDF705D3561B}" dt="2024-01-09T14:35:10.329" v="296" actId="14100"/>
          <ac:spMkLst>
            <pc:docMk/>
            <pc:sldMk cId="0" sldId="262"/>
            <ac:spMk id="127" creationId="{00000000-0000-0000-0000-000000000000}"/>
          </ac:spMkLst>
        </pc:spChg>
      </pc:sldChg>
      <pc:sldChg chg="modSp mod">
        <pc:chgData name="Anna-Carina Mohrholz" userId="319e8f5a-43d4-4b3d-9ca7-1cc64d2dfc53" providerId="ADAL" clId="{A1D48142-CE8D-49AB-B5AD-CDF705D3561B}" dt="2024-01-09T14:36:48.508" v="311" actId="207"/>
        <pc:sldMkLst>
          <pc:docMk/>
          <pc:sldMk cId="0" sldId="263"/>
        </pc:sldMkLst>
        <pc:spChg chg="mod">
          <ac:chgData name="Anna-Carina Mohrholz" userId="319e8f5a-43d4-4b3d-9ca7-1cc64d2dfc53" providerId="ADAL" clId="{A1D48142-CE8D-49AB-B5AD-CDF705D3561B}" dt="2024-01-09T14:36:13.039" v="308" actId="20577"/>
          <ac:spMkLst>
            <pc:docMk/>
            <pc:sldMk cId="0" sldId="263"/>
            <ac:spMk id="137" creationId="{00000000-0000-0000-0000-000000000000}"/>
          </ac:spMkLst>
        </pc:spChg>
        <pc:spChg chg="mod">
          <ac:chgData name="Anna-Carina Mohrholz" userId="319e8f5a-43d4-4b3d-9ca7-1cc64d2dfc53" providerId="ADAL" clId="{A1D48142-CE8D-49AB-B5AD-CDF705D3561B}" dt="2024-01-09T14:36:48.508" v="311" actId="207"/>
          <ac:spMkLst>
            <pc:docMk/>
            <pc:sldMk cId="0" sldId="263"/>
            <ac:spMk id="142" creationId="{00000000-0000-0000-0000-000000000000}"/>
          </ac:spMkLst>
        </pc:spChg>
      </pc:sldChg>
      <pc:sldChg chg="modSp mod">
        <pc:chgData name="Anna-Carina Mohrholz" userId="319e8f5a-43d4-4b3d-9ca7-1cc64d2dfc53" providerId="ADAL" clId="{A1D48142-CE8D-49AB-B5AD-CDF705D3561B}" dt="2024-01-09T14:38:28.491" v="354" actId="113"/>
        <pc:sldMkLst>
          <pc:docMk/>
          <pc:sldMk cId="0" sldId="264"/>
        </pc:sldMkLst>
        <pc:spChg chg="mod">
          <ac:chgData name="Anna-Carina Mohrholz" userId="319e8f5a-43d4-4b3d-9ca7-1cc64d2dfc53" providerId="ADAL" clId="{A1D48142-CE8D-49AB-B5AD-CDF705D3561B}" dt="2024-01-09T14:38:28.491" v="354" actId="113"/>
          <ac:spMkLst>
            <pc:docMk/>
            <pc:sldMk cId="0" sldId="264"/>
            <ac:spMk id="153" creationId="{00000000-0000-0000-0000-000000000000}"/>
          </ac:spMkLst>
        </pc:spChg>
      </pc:sldChg>
      <pc:sldChg chg="modSp mod">
        <pc:chgData name="Anna-Carina Mohrholz" userId="319e8f5a-43d4-4b3d-9ca7-1cc64d2dfc53" providerId="ADAL" clId="{A1D48142-CE8D-49AB-B5AD-CDF705D3561B}" dt="2024-01-09T14:40:46.155" v="365" actId="14100"/>
        <pc:sldMkLst>
          <pc:docMk/>
          <pc:sldMk cId="0" sldId="265"/>
        </pc:sldMkLst>
        <pc:spChg chg="mod">
          <ac:chgData name="Anna-Carina Mohrholz" userId="319e8f5a-43d4-4b3d-9ca7-1cc64d2dfc53" providerId="ADAL" clId="{A1D48142-CE8D-49AB-B5AD-CDF705D3561B}" dt="2024-01-09T14:39:36.007" v="362" actId="6549"/>
          <ac:spMkLst>
            <pc:docMk/>
            <pc:sldMk cId="0" sldId="265"/>
            <ac:spMk id="163" creationId="{00000000-0000-0000-0000-000000000000}"/>
          </ac:spMkLst>
        </pc:spChg>
        <pc:spChg chg="mod">
          <ac:chgData name="Anna-Carina Mohrholz" userId="319e8f5a-43d4-4b3d-9ca7-1cc64d2dfc53" providerId="ADAL" clId="{A1D48142-CE8D-49AB-B5AD-CDF705D3561B}" dt="2024-01-09T14:40:46.155" v="365" actId="14100"/>
          <ac:spMkLst>
            <pc:docMk/>
            <pc:sldMk cId="0" sldId="265"/>
            <ac:spMk id="166" creationId="{00000000-0000-0000-0000-000000000000}"/>
          </ac:spMkLst>
        </pc:spChg>
        <pc:graphicFrameChg chg="modGraphic">
          <ac:chgData name="Anna-Carina Mohrholz" userId="319e8f5a-43d4-4b3d-9ca7-1cc64d2dfc53" providerId="ADAL" clId="{A1D48142-CE8D-49AB-B5AD-CDF705D3561B}" dt="2024-01-09T14:40:18.038" v="363" actId="6549"/>
          <ac:graphicFrameMkLst>
            <pc:docMk/>
            <pc:sldMk cId="0" sldId="265"/>
            <ac:graphicFrameMk id="164" creationId="{00000000-0000-0000-0000-000000000000}"/>
          </ac:graphicFrameMkLst>
        </pc:graphicFrameChg>
      </pc:sldChg>
      <pc:sldChg chg="modSp mod">
        <pc:chgData name="Anna-Carina Mohrholz" userId="319e8f5a-43d4-4b3d-9ca7-1cc64d2dfc53" providerId="ADAL" clId="{A1D48142-CE8D-49AB-B5AD-CDF705D3561B}" dt="2024-01-09T14:43:50.408" v="448" actId="113"/>
        <pc:sldMkLst>
          <pc:docMk/>
          <pc:sldMk cId="0" sldId="266"/>
        </pc:sldMkLst>
        <pc:spChg chg="mod">
          <ac:chgData name="Anna-Carina Mohrholz" userId="319e8f5a-43d4-4b3d-9ca7-1cc64d2dfc53" providerId="ADAL" clId="{A1D48142-CE8D-49AB-B5AD-CDF705D3561B}" dt="2024-01-09T14:40:55.760" v="366" actId="6549"/>
          <ac:spMkLst>
            <pc:docMk/>
            <pc:sldMk cId="0" sldId="266"/>
            <ac:spMk id="175" creationId="{00000000-0000-0000-0000-000000000000}"/>
          </ac:spMkLst>
        </pc:spChg>
        <pc:spChg chg="mod">
          <ac:chgData name="Anna-Carina Mohrholz" userId="319e8f5a-43d4-4b3d-9ca7-1cc64d2dfc53" providerId="ADAL" clId="{A1D48142-CE8D-49AB-B5AD-CDF705D3561B}" dt="2024-01-09T14:43:50.408" v="448" actId="113"/>
          <ac:spMkLst>
            <pc:docMk/>
            <pc:sldMk cId="0" sldId="266"/>
            <ac:spMk id="177" creationId="{00000000-0000-0000-0000-000000000000}"/>
          </ac:spMkLst>
        </pc:spChg>
      </pc:sldChg>
      <pc:sldChg chg="modSp">
        <pc:chgData name="Anna-Carina Mohrholz" userId="319e8f5a-43d4-4b3d-9ca7-1cc64d2dfc53" providerId="ADAL" clId="{A1D48142-CE8D-49AB-B5AD-CDF705D3561B}" dt="2024-01-09T14:45:29.123" v="449"/>
        <pc:sldMkLst>
          <pc:docMk/>
          <pc:sldMk cId="0" sldId="267"/>
        </pc:sldMkLst>
        <pc:spChg chg="mod">
          <ac:chgData name="Anna-Carina Mohrholz" userId="319e8f5a-43d4-4b3d-9ca7-1cc64d2dfc53" providerId="ADAL" clId="{A1D48142-CE8D-49AB-B5AD-CDF705D3561B}" dt="2024-01-09T14:45:29.123" v="449"/>
          <ac:spMkLst>
            <pc:docMk/>
            <pc:sldMk cId="0" sldId="267"/>
            <ac:spMk id="191" creationId="{00000000-0000-0000-0000-000000000000}"/>
          </ac:spMkLst>
        </pc:spChg>
        <pc:spChg chg="mod">
          <ac:chgData name="Anna-Carina Mohrholz" userId="319e8f5a-43d4-4b3d-9ca7-1cc64d2dfc53" providerId="ADAL" clId="{A1D48142-CE8D-49AB-B5AD-CDF705D3561B}" dt="2024-01-09T14:45:29.123" v="449"/>
          <ac:spMkLst>
            <pc:docMk/>
            <pc:sldMk cId="0" sldId="267"/>
            <ac:spMk id="192" creationId="{00000000-0000-0000-0000-000000000000}"/>
          </ac:spMkLst>
        </pc:spChg>
        <pc:spChg chg="mod">
          <ac:chgData name="Anna-Carina Mohrholz" userId="319e8f5a-43d4-4b3d-9ca7-1cc64d2dfc53" providerId="ADAL" clId="{A1D48142-CE8D-49AB-B5AD-CDF705D3561B}" dt="2024-01-09T14:45:29.123" v="449"/>
          <ac:spMkLst>
            <pc:docMk/>
            <pc:sldMk cId="0" sldId="267"/>
            <ac:spMk id="195" creationId="{00000000-0000-0000-0000-000000000000}"/>
          </ac:spMkLst>
        </pc:spChg>
        <pc:grpChg chg="mod">
          <ac:chgData name="Anna-Carina Mohrholz" userId="319e8f5a-43d4-4b3d-9ca7-1cc64d2dfc53" providerId="ADAL" clId="{A1D48142-CE8D-49AB-B5AD-CDF705D3561B}" dt="2024-01-09T14:45:29.123" v="449"/>
          <ac:grpSpMkLst>
            <pc:docMk/>
            <pc:sldMk cId="0" sldId="267"/>
            <ac:grpSpMk id="190" creationId="{00000000-0000-0000-0000-000000000000}"/>
          </ac:grpSpMkLst>
        </pc:grpChg>
        <pc:cxnChg chg="mod">
          <ac:chgData name="Anna-Carina Mohrholz" userId="319e8f5a-43d4-4b3d-9ca7-1cc64d2dfc53" providerId="ADAL" clId="{A1D48142-CE8D-49AB-B5AD-CDF705D3561B}" dt="2024-01-09T14:45:29.123" v="449"/>
          <ac:cxnSpMkLst>
            <pc:docMk/>
            <pc:sldMk cId="0" sldId="267"/>
            <ac:cxnSpMk id="193" creationId="{00000000-0000-0000-0000-000000000000}"/>
          </ac:cxnSpMkLst>
        </pc:cxnChg>
        <pc:cxnChg chg="mod">
          <ac:chgData name="Anna-Carina Mohrholz" userId="319e8f5a-43d4-4b3d-9ca7-1cc64d2dfc53" providerId="ADAL" clId="{A1D48142-CE8D-49AB-B5AD-CDF705D3561B}" dt="2024-01-09T14:45:29.123" v="449"/>
          <ac:cxnSpMkLst>
            <pc:docMk/>
            <pc:sldMk cId="0" sldId="267"/>
            <ac:cxnSpMk id="194" creationId="{00000000-0000-0000-0000-000000000000}"/>
          </ac:cxnSpMkLst>
        </pc:cxnChg>
        <pc:cxnChg chg="mod">
          <ac:chgData name="Anna-Carina Mohrholz" userId="319e8f5a-43d4-4b3d-9ca7-1cc64d2dfc53" providerId="ADAL" clId="{A1D48142-CE8D-49AB-B5AD-CDF705D3561B}" dt="2024-01-09T14:45:29.123" v="449"/>
          <ac:cxnSpMkLst>
            <pc:docMk/>
            <pc:sldMk cId="0" sldId="267"/>
            <ac:cxnSpMk id="196" creationId="{00000000-0000-0000-0000-000000000000}"/>
          </ac:cxnSpMkLst>
        </pc:cxnChg>
      </pc:sldChg>
      <pc:sldChg chg="modSp mod">
        <pc:chgData name="Anna-Carina Mohrholz" userId="319e8f5a-43d4-4b3d-9ca7-1cc64d2dfc53" providerId="ADAL" clId="{A1D48142-CE8D-49AB-B5AD-CDF705D3561B}" dt="2024-01-09T14:45:58.595" v="451"/>
        <pc:sldMkLst>
          <pc:docMk/>
          <pc:sldMk cId="0" sldId="268"/>
        </pc:sldMkLst>
        <pc:spChg chg="mod">
          <ac:chgData name="Anna-Carina Mohrholz" userId="319e8f5a-43d4-4b3d-9ca7-1cc64d2dfc53" providerId="ADAL" clId="{A1D48142-CE8D-49AB-B5AD-CDF705D3561B}" dt="2024-01-09T14:45:46.841" v="450" actId="6549"/>
          <ac:spMkLst>
            <pc:docMk/>
            <pc:sldMk cId="0" sldId="268"/>
            <ac:spMk id="206" creationId="{00000000-0000-0000-0000-000000000000}"/>
          </ac:spMkLst>
        </pc:spChg>
        <pc:spChg chg="mod">
          <ac:chgData name="Anna-Carina Mohrholz" userId="319e8f5a-43d4-4b3d-9ca7-1cc64d2dfc53" providerId="ADAL" clId="{A1D48142-CE8D-49AB-B5AD-CDF705D3561B}" dt="2024-01-09T14:45:58.595" v="451"/>
          <ac:spMkLst>
            <pc:docMk/>
            <pc:sldMk cId="0" sldId="268"/>
            <ac:spMk id="217" creationId="{00000000-0000-0000-0000-000000000000}"/>
          </ac:spMkLst>
        </pc:spChg>
      </pc:sldChg>
      <pc:sldChg chg="modSp mod">
        <pc:chgData name="Anna-Carina Mohrholz" userId="319e8f5a-43d4-4b3d-9ca7-1cc64d2dfc53" providerId="ADAL" clId="{A1D48142-CE8D-49AB-B5AD-CDF705D3561B}" dt="2024-01-09T14:47:00.224" v="458" actId="20577"/>
        <pc:sldMkLst>
          <pc:docMk/>
          <pc:sldMk cId="0" sldId="269"/>
        </pc:sldMkLst>
        <pc:spChg chg="mod">
          <ac:chgData name="Anna-Carina Mohrholz" userId="319e8f5a-43d4-4b3d-9ca7-1cc64d2dfc53" providerId="ADAL" clId="{A1D48142-CE8D-49AB-B5AD-CDF705D3561B}" dt="2024-01-09T14:47:00.224" v="458" actId="20577"/>
          <ac:spMkLst>
            <pc:docMk/>
            <pc:sldMk cId="0" sldId="269"/>
            <ac:spMk id="229" creationId="{00000000-0000-0000-0000-000000000000}"/>
          </ac:spMkLst>
        </pc:spChg>
        <pc:spChg chg="mod">
          <ac:chgData name="Anna-Carina Mohrholz" userId="319e8f5a-43d4-4b3d-9ca7-1cc64d2dfc53" providerId="ADAL" clId="{A1D48142-CE8D-49AB-B5AD-CDF705D3561B}" dt="2024-01-09T14:46:26.030" v="454"/>
          <ac:spMkLst>
            <pc:docMk/>
            <pc:sldMk cId="0" sldId="269"/>
            <ac:spMk id="232" creationId="{00000000-0000-0000-0000-000000000000}"/>
          </ac:spMkLst>
        </pc:spChg>
        <pc:spChg chg="mod">
          <ac:chgData name="Anna-Carina Mohrholz" userId="319e8f5a-43d4-4b3d-9ca7-1cc64d2dfc53" providerId="ADAL" clId="{A1D48142-CE8D-49AB-B5AD-CDF705D3561B}" dt="2024-01-09T14:46:26.030" v="454"/>
          <ac:spMkLst>
            <pc:docMk/>
            <pc:sldMk cId="0" sldId="269"/>
            <ac:spMk id="233" creationId="{00000000-0000-0000-0000-000000000000}"/>
          </ac:spMkLst>
        </pc:spChg>
        <pc:spChg chg="mod">
          <ac:chgData name="Anna-Carina Mohrholz" userId="319e8f5a-43d4-4b3d-9ca7-1cc64d2dfc53" providerId="ADAL" clId="{A1D48142-CE8D-49AB-B5AD-CDF705D3561B}" dt="2024-01-09T14:46:26.030" v="454"/>
          <ac:spMkLst>
            <pc:docMk/>
            <pc:sldMk cId="0" sldId="269"/>
            <ac:spMk id="236" creationId="{00000000-0000-0000-0000-000000000000}"/>
          </ac:spMkLst>
        </pc:spChg>
        <pc:grpChg chg="mod">
          <ac:chgData name="Anna-Carina Mohrholz" userId="319e8f5a-43d4-4b3d-9ca7-1cc64d2dfc53" providerId="ADAL" clId="{A1D48142-CE8D-49AB-B5AD-CDF705D3561B}" dt="2024-01-09T14:46:26.030" v="454"/>
          <ac:grpSpMkLst>
            <pc:docMk/>
            <pc:sldMk cId="0" sldId="269"/>
            <ac:grpSpMk id="231" creationId="{00000000-0000-0000-0000-000000000000}"/>
          </ac:grpSpMkLst>
        </pc:grpChg>
        <pc:cxnChg chg="mod">
          <ac:chgData name="Anna-Carina Mohrholz" userId="319e8f5a-43d4-4b3d-9ca7-1cc64d2dfc53" providerId="ADAL" clId="{A1D48142-CE8D-49AB-B5AD-CDF705D3561B}" dt="2024-01-09T14:46:26.030" v="454"/>
          <ac:cxnSpMkLst>
            <pc:docMk/>
            <pc:sldMk cId="0" sldId="269"/>
            <ac:cxnSpMk id="234" creationId="{00000000-0000-0000-0000-000000000000}"/>
          </ac:cxnSpMkLst>
        </pc:cxnChg>
        <pc:cxnChg chg="mod">
          <ac:chgData name="Anna-Carina Mohrholz" userId="319e8f5a-43d4-4b3d-9ca7-1cc64d2dfc53" providerId="ADAL" clId="{A1D48142-CE8D-49AB-B5AD-CDF705D3561B}" dt="2024-01-09T14:46:26.030" v="454"/>
          <ac:cxnSpMkLst>
            <pc:docMk/>
            <pc:sldMk cId="0" sldId="269"/>
            <ac:cxnSpMk id="235" creationId="{00000000-0000-0000-0000-000000000000}"/>
          </ac:cxnSpMkLst>
        </pc:cxnChg>
        <pc:cxnChg chg="mod">
          <ac:chgData name="Anna-Carina Mohrholz" userId="319e8f5a-43d4-4b3d-9ca7-1cc64d2dfc53" providerId="ADAL" clId="{A1D48142-CE8D-49AB-B5AD-CDF705D3561B}" dt="2024-01-09T14:46:26.030" v="454"/>
          <ac:cxnSpMkLst>
            <pc:docMk/>
            <pc:sldMk cId="0" sldId="269"/>
            <ac:cxnSpMk id="237" creationId="{00000000-0000-0000-0000-000000000000}"/>
          </ac:cxnSpMkLst>
        </pc:cxnChg>
      </pc:sldChg>
      <pc:sldChg chg="modSp mod">
        <pc:chgData name="Anna-Carina Mohrholz" userId="319e8f5a-43d4-4b3d-9ca7-1cc64d2dfc53" providerId="ADAL" clId="{A1D48142-CE8D-49AB-B5AD-CDF705D3561B}" dt="2024-01-09T14:47:36.160" v="507" actId="1035"/>
        <pc:sldMkLst>
          <pc:docMk/>
          <pc:sldMk cId="0" sldId="270"/>
        </pc:sldMkLst>
        <pc:spChg chg="mod">
          <ac:chgData name="Anna-Carina Mohrholz" userId="319e8f5a-43d4-4b3d-9ca7-1cc64d2dfc53" providerId="ADAL" clId="{A1D48142-CE8D-49AB-B5AD-CDF705D3561B}" dt="2024-01-09T14:47:22.634" v="459" actId="14100"/>
          <ac:spMkLst>
            <pc:docMk/>
            <pc:sldMk cId="0" sldId="270"/>
            <ac:spMk id="247" creationId="{00000000-0000-0000-0000-000000000000}"/>
          </ac:spMkLst>
        </pc:spChg>
        <pc:spChg chg="mod">
          <ac:chgData name="Anna-Carina Mohrholz" userId="319e8f5a-43d4-4b3d-9ca7-1cc64d2dfc53" providerId="ADAL" clId="{A1D48142-CE8D-49AB-B5AD-CDF705D3561B}" dt="2024-01-09T14:47:36.160" v="507" actId="1035"/>
          <ac:spMkLst>
            <pc:docMk/>
            <pc:sldMk cId="0" sldId="270"/>
            <ac:spMk id="259" creationId="{00000000-0000-0000-0000-000000000000}"/>
          </ac:spMkLst>
        </pc:spChg>
        <pc:spChg chg="mod">
          <ac:chgData name="Anna-Carina Mohrholz" userId="319e8f5a-43d4-4b3d-9ca7-1cc64d2dfc53" providerId="ADAL" clId="{A1D48142-CE8D-49AB-B5AD-CDF705D3561B}" dt="2024-01-09T14:47:36.160" v="507" actId="1035"/>
          <ac:spMkLst>
            <pc:docMk/>
            <pc:sldMk cId="0" sldId="270"/>
            <ac:spMk id="260" creationId="{00000000-0000-0000-0000-000000000000}"/>
          </ac:spMkLst>
        </pc:spChg>
        <pc:picChg chg="mod">
          <ac:chgData name="Anna-Carina Mohrholz" userId="319e8f5a-43d4-4b3d-9ca7-1cc64d2dfc53" providerId="ADAL" clId="{A1D48142-CE8D-49AB-B5AD-CDF705D3561B}" dt="2024-01-09T14:47:29.138" v="482" actId="1036"/>
          <ac:picMkLst>
            <pc:docMk/>
            <pc:sldMk cId="0" sldId="270"/>
            <ac:picMk id="256" creationId="{00000000-0000-0000-0000-000000000000}"/>
          </ac:picMkLst>
        </pc:picChg>
      </pc:sldChg>
      <pc:sldChg chg="modSp mod">
        <pc:chgData name="Anna-Carina Mohrholz" userId="319e8f5a-43d4-4b3d-9ca7-1cc64d2dfc53" providerId="ADAL" clId="{A1D48142-CE8D-49AB-B5AD-CDF705D3561B}" dt="2024-01-09T14:48:21.064" v="534" actId="115"/>
        <pc:sldMkLst>
          <pc:docMk/>
          <pc:sldMk cId="0" sldId="271"/>
        </pc:sldMkLst>
        <pc:spChg chg="mod">
          <ac:chgData name="Anna-Carina Mohrholz" userId="319e8f5a-43d4-4b3d-9ca7-1cc64d2dfc53" providerId="ADAL" clId="{A1D48142-CE8D-49AB-B5AD-CDF705D3561B}" dt="2024-01-09T14:47:58.479" v="508"/>
          <ac:spMkLst>
            <pc:docMk/>
            <pc:sldMk cId="0" sldId="271"/>
            <ac:spMk id="268" creationId="{00000000-0000-0000-0000-000000000000}"/>
          </ac:spMkLst>
        </pc:spChg>
        <pc:spChg chg="mod">
          <ac:chgData name="Anna-Carina Mohrholz" userId="319e8f5a-43d4-4b3d-9ca7-1cc64d2dfc53" providerId="ADAL" clId="{A1D48142-CE8D-49AB-B5AD-CDF705D3561B}" dt="2024-01-09T14:48:21.064" v="534" actId="115"/>
          <ac:spMkLst>
            <pc:docMk/>
            <pc:sldMk cId="0" sldId="271"/>
            <ac:spMk id="270" creationId="{00000000-0000-0000-0000-000000000000}"/>
          </ac:spMkLst>
        </pc:spChg>
      </pc:sldChg>
      <pc:sldChg chg="modSp mod">
        <pc:chgData name="Anna-Carina Mohrholz" userId="319e8f5a-43d4-4b3d-9ca7-1cc64d2dfc53" providerId="ADAL" clId="{A1D48142-CE8D-49AB-B5AD-CDF705D3561B}" dt="2024-01-09T14:51:41.450" v="765" actId="1035"/>
        <pc:sldMkLst>
          <pc:docMk/>
          <pc:sldMk cId="0" sldId="272"/>
        </pc:sldMkLst>
        <pc:spChg chg="mod">
          <ac:chgData name="Anna-Carina Mohrholz" userId="319e8f5a-43d4-4b3d-9ca7-1cc64d2dfc53" providerId="ADAL" clId="{A1D48142-CE8D-49AB-B5AD-CDF705D3561B}" dt="2024-01-09T14:49:51.465" v="655" actId="6549"/>
          <ac:spMkLst>
            <pc:docMk/>
            <pc:sldMk cId="0" sldId="272"/>
            <ac:spMk id="279" creationId="{00000000-0000-0000-0000-000000000000}"/>
          </ac:spMkLst>
        </pc:spChg>
        <pc:spChg chg="mod">
          <ac:chgData name="Anna-Carina Mohrholz" userId="319e8f5a-43d4-4b3d-9ca7-1cc64d2dfc53" providerId="ADAL" clId="{A1D48142-CE8D-49AB-B5AD-CDF705D3561B}" dt="2024-01-09T14:48:38.289" v="542" actId="1038"/>
          <ac:spMkLst>
            <pc:docMk/>
            <pc:sldMk cId="0" sldId="272"/>
            <ac:spMk id="282" creationId="{00000000-0000-0000-0000-000000000000}"/>
          </ac:spMkLst>
        </pc:spChg>
        <pc:graphicFrameChg chg="mod modGraphic">
          <ac:chgData name="Anna-Carina Mohrholz" userId="319e8f5a-43d4-4b3d-9ca7-1cc64d2dfc53" providerId="ADAL" clId="{A1D48142-CE8D-49AB-B5AD-CDF705D3561B}" dt="2024-01-09T14:51:34.794" v="756" actId="20577"/>
          <ac:graphicFrameMkLst>
            <pc:docMk/>
            <pc:sldMk cId="0" sldId="272"/>
            <ac:graphicFrameMk id="281" creationId="{00000000-0000-0000-0000-000000000000}"/>
          </ac:graphicFrameMkLst>
        </pc:graphicFrameChg>
        <pc:picChg chg="mod">
          <ac:chgData name="Anna-Carina Mohrholz" userId="319e8f5a-43d4-4b3d-9ca7-1cc64d2dfc53" providerId="ADAL" clId="{A1D48142-CE8D-49AB-B5AD-CDF705D3561B}" dt="2024-01-09T14:51:41.450" v="765" actId="1035"/>
          <ac:picMkLst>
            <pc:docMk/>
            <pc:sldMk cId="0" sldId="272"/>
            <ac:picMk id="280" creationId="{00000000-0000-0000-0000-000000000000}"/>
          </ac:picMkLst>
        </pc:picChg>
      </pc:sldChg>
      <pc:sldChg chg="modSp mod">
        <pc:chgData name="Anna-Carina Mohrholz" userId="319e8f5a-43d4-4b3d-9ca7-1cc64d2dfc53" providerId="ADAL" clId="{A1D48142-CE8D-49AB-B5AD-CDF705D3561B}" dt="2024-01-09T14:52:11.811" v="775" actId="20577"/>
        <pc:sldMkLst>
          <pc:docMk/>
          <pc:sldMk cId="0" sldId="273"/>
        </pc:sldMkLst>
        <pc:spChg chg="mod">
          <ac:chgData name="Anna-Carina Mohrholz" userId="319e8f5a-43d4-4b3d-9ca7-1cc64d2dfc53" providerId="ADAL" clId="{A1D48142-CE8D-49AB-B5AD-CDF705D3561B}" dt="2024-01-09T14:52:03.817" v="774" actId="20577"/>
          <ac:spMkLst>
            <pc:docMk/>
            <pc:sldMk cId="0" sldId="273"/>
            <ac:spMk id="290" creationId="{00000000-0000-0000-0000-000000000000}"/>
          </ac:spMkLst>
        </pc:spChg>
        <pc:graphicFrameChg chg="modGraphic">
          <ac:chgData name="Anna-Carina Mohrholz" userId="319e8f5a-43d4-4b3d-9ca7-1cc64d2dfc53" providerId="ADAL" clId="{A1D48142-CE8D-49AB-B5AD-CDF705D3561B}" dt="2024-01-09T14:52:11.811" v="775" actId="20577"/>
          <ac:graphicFrameMkLst>
            <pc:docMk/>
            <pc:sldMk cId="0" sldId="273"/>
            <ac:graphicFrameMk id="292" creationId="{00000000-0000-0000-0000-000000000000}"/>
          </ac:graphicFrameMkLst>
        </pc:graphicFrameChg>
      </pc:sldChg>
      <pc:sldChg chg="modSp mod">
        <pc:chgData name="Anna-Carina Mohrholz" userId="319e8f5a-43d4-4b3d-9ca7-1cc64d2dfc53" providerId="ADAL" clId="{A1D48142-CE8D-49AB-B5AD-CDF705D3561B}" dt="2024-01-09T14:53:57.131" v="817" actId="20577"/>
        <pc:sldMkLst>
          <pc:docMk/>
          <pc:sldMk cId="0" sldId="274"/>
        </pc:sldMkLst>
        <pc:spChg chg="mod">
          <ac:chgData name="Anna-Carina Mohrholz" userId="319e8f5a-43d4-4b3d-9ca7-1cc64d2dfc53" providerId="ADAL" clId="{A1D48142-CE8D-49AB-B5AD-CDF705D3561B}" dt="2024-01-09T14:52:51.724" v="776" actId="20577"/>
          <ac:spMkLst>
            <pc:docMk/>
            <pc:sldMk cId="0" sldId="274"/>
            <ac:spMk id="301" creationId="{00000000-0000-0000-0000-000000000000}"/>
          </ac:spMkLst>
        </pc:spChg>
        <pc:spChg chg="mod">
          <ac:chgData name="Anna-Carina Mohrholz" userId="319e8f5a-43d4-4b3d-9ca7-1cc64d2dfc53" providerId="ADAL" clId="{A1D48142-CE8D-49AB-B5AD-CDF705D3561B}" dt="2024-01-09T14:52:57.444" v="777"/>
          <ac:spMkLst>
            <pc:docMk/>
            <pc:sldMk cId="0" sldId="274"/>
            <ac:spMk id="304" creationId="{00000000-0000-0000-0000-000000000000}"/>
          </ac:spMkLst>
        </pc:spChg>
        <pc:graphicFrameChg chg="modGraphic">
          <ac:chgData name="Anna-Carina Mohrholz" userId="319e8f5a-43d4-4b3d-9ca7-1cc64d2dfc53" providerId="ADAL" clId="{A1D48142-CE8D-49AB-B5AD-CDF705D3561B}" dt="2024-01-09T14:53:57.131" v="817" actId="20577"/>
          <ac:graphicFrameMkLst>
            <pc:docMk/>
            <pc:sldMk cId="0" sldId="274"/>
            <ac:graphicFrameMk id="303" creationId="{00000000-0000-0000-0000-000000000000}"/>
          </ac:graphicFrameMkLst>
        </pc:graphicFrameChg>
      </pc:sldChg>
      <pc:sldChg chg="modSp mod">
        <pc:chgData name="Anna-Carina Mohrholz" userId="319e8f5a-43d4-4b3d-9ca7-1cc64d2dfc53" providerId="ADAL" clId="{A1D48142-CE8D-49AB-B5AD-CDF705D3561B}" dt="2024-01-09T14:55:02.408" v="837" actId="113"/>
        <pc:sldMkLst>
          <pc:docMk/>
          <pc:sldMk cId="0" sldId="275"/>
        </pc:sldMkLst>
        <pc:spChg chg="mod">
          <ac:chgData name="Anna-Carina Mohrholz" userId="319e8f5a-43d4-4b3d-9ca7-1cc64d2dfc53" providerId="ADAL" clId="{A1D48142-CE8D-49AB-B5AD-CDF705D3561B}" dt="2024-01-09T14:54:24.157" v="830" actId="20577"/>
          <ac:spMkLst>
            <pc:docMk/>
            <pc:sldMk cId="0" sldId="275"/>
            <ac:spMk id="315" creationId="{00000000-0000-0000-0000-000000000000}"/>
          </ac:spMkLst>
        </pc:spChg>
        <pc:spChg chg="mod">
          <ac:chgData name="Anna-Carina Mohrholz" userId="319e8f5a-43d4-4b3d-9ca7-1cc64d2dfc53" providerId="ADAL" clId="{A1D48142-CE8D-49AB-B5AD-CDF705D3561B}" dt="2024-01-09T14:54:39.677" v="832" actId="113"/>
          <ac:spMkLst>
            <pc:docMk/>
            <pc:sldMk cId="0" sldId="275"/>
            <ac:spMk id="316" creationId="{00000000-0000-0000-0000-000000000000}"/>
          </ac:spMkLst>
        </pc:spChg>
        <pc:spChg chg="mod">
          <ac:chgData name="Anna-Carina Mohrholz" userId="319e8f5a-43d4-4b3d-9ca7-1cc64d2dfc53" providerId="ADAL" clId="{A1D48142-CE8D-49AB-B5AD-CDF705D3561B}" dt="2024-01-09T14:55:02.408" v="837" actId="113"/>
          <ac:spMkLst>
            <pc:docMk/>
            <pc:sldMk cId="0" sldId="275"/>
            <ac:spMk id="317" creationId="{00000000-0000-0000-0000-000000000000}"/>
          </ac:spMkLst>
        </pc:spChg>
      </pc:sldChg>
      <pc:sldChg chg="modSp mod">
        <pc:chgData name="Anna-Carina Mohrholz" userId="319e8f5a-43d4-4b3d-9ca7-1cc64d2dfc53" providerId="ADAL" clId="{A1D48142-CE8D-49AB-B5AD-CDF705D3561B}" dt="2024-01-09T14:55:28.320" v="839" actId="113"/>
        <pc:sldMkLst>
          <pc:docMk/>
          <pc:sldMk cId="0" sldId="276"/>
        </pc:sldMkLst>
        <pc:spChg chg="mod">
          <ac:chgData name="Anna-Carina Mohrholz" userId="319e8f5a-43d4-4b3d-9ca7-1cc64d2dfc53" providerId="ADAL" clId="{A1D48142-CE8D-49AB-B5AD-CDF705D3561B}" dt="2024-01-09T14:55:28.320" v="839" actId="113"/>
          <ac:spMkLst>
            <pc:docMk/>
            <pc:sldMk cId="0" sldId="276"/>
            <ac:spMk id="330" creationId="{00000000-0000-0000-0000-000000000000}"/>
          </ac:spMkLst>
        </pc:spChg>
      </pc:sldChg>
      <pc:sldChg chg="modSp mod">
        <pc:chgData name="Anna-Carina Mohrholz" userId="319e8f5a-43d4-4b3d-9ca7-1cc64d2dfc53" providerId="ADAL" clId="{A1D48142-CE8D-49AB-B5AD-CDF705D3561B}" dt="2024-01-09T14:56:40.124" v="860" actId="20577"/>
        <pc:sldMkLst>
          <pc:docMk/>
          <pc:sldMk cId="0" sldId="277"/>
        </pc:sldMkLst>
        <pc:spChg chg="mod">
          <ac:chgData name="Anna-Carina Mohrholz" userId="319e8f5a-43d4-4b3d-9ca7-1cc64d2dfc53" providerId="ADAL" clId="{A1D48142-CE8D-49AB-B5AD-CDF705D3561B}" dt="2024-01-09T14:56:40.124" v="860" actId="20577"/>
          <ac:spMkLst>
            <pc:docMk/>
            <pc:sldMk cId="0" sldId="277"/>
            <ac:spMk id="342" creationId="{00000000-0000-0000-0000-000000000000}"/>
          </ac:spMkLst>
        </pc:spChg>
      </pc:sldChg>
      <pc:sldChg chg="modSp mod">
        <pc:chgData name="Anna-Carina Mohrholz" userId="319e8f5a-43d4-4b3d-9ca7-1cc64d2dfc53" providerId="ADAL" clId="{A1D48142-CE8D-49AB-B5AD-CDF705D3561B}" dt="2024-01-09T14:57:42.311" v="866"/>
        <pc:sldMkLst>
          <pc:docMk/>
          <pc:sldMk cId="0" sldId="278"/>
        </pc:sldMkLst>
        <pc:spChg chg="mod">
          <ac:chgData name="Anna-Carina Mohrholz" userId="319e8f5a-43d4-4b3d-9ca7-1cc64d2dfc53" providerId="ADAL" clId="{A1D48142-CE8D-49AB-B5AD-CDF705D3561B}" dt="2024-01-09T14:57:42.311" v="866"/>
          <ac:spMkLst>
            <pc:docMk/>
            <pc:sldMk cId="0" sldId="278"/>
            <ac:spMk id="352" creationId="{00000000-0000-0000-0000-000000000000}"/>
          </ac:spMkLst>
        </pc:spChg>
      </pc:sldChg>
      <pc:sldChg chg="addSp delSp modSp mod">
        <pc:chgData name="Anna-Carina Mohrholz" userId="319e8f5a-43d4-4b3d-9ca7-1cc64d2dfc53" providerId="ADAL" clId="{A1D48142-CE8D-49AB-B5AD-CDF705D3561B}" dt="2024-01-09T14:58:38.504" v="888" actId="6549"/>
        <pc:sldMkLst>
          <pc:docMk/>
          <pc:sldMk cId="0" sldId="279"/>
        </pc:sldMkLst>
        <pc:spChg chg="add mod">
          <ac:chgData name="Anna-Carina Mohrholz" userId="319e8f5a-43d4-4b3d-9ca7-1cc64d2dfc53" providerId="ADAL" clId="{A1D48142-CE8D-49AB-B5AD-CDF705D3561B}" dt="2024-01-09T14:58:20.901" v="881" actId="255"/>
          <ac:spMkLst>
            <pc:docMk/>
            <pc:sldMk cId="0" sldId="279"/>
            <ac:spMk id="2" creationId="{8ABBAB38-076C-287A-21DF-1CA9D551CF11}"/>
          </ac:spMkLst>
        </pc:spChg>
        <pc:spChg chg="mod">
          <ac:chgData name="Anna-Carina Mohrholz" userId="319e8f5a-43d4-4b3d-9ca7-1cc64d2dfc53" providerId="ADAL" clId="{A1D48142-CE8D-49AB-B5AD-CDF705D3561B}" dt="2024-01-09T14:58:38.504" v="888" actId="6549"/>
          <ac:spMkLst>
            <pc:docMk/>
            <pc:sldMk cId="0" sldId="279"/>
            <ac:spMk id="365" creationId="{00000000-0000-0000-0000-000000000000}"/>
          </ac:spMkLst>
        </pc:spChg>
        <pc:picChg chg="del">
          <ac:chgData name="Anna-Carina Mohrholz" userId="319e8f5a-43d4-4b3d-9ca7-1cc64d2dfc53" providerId="ADAL" clId="{A1D48142-CE8D-49AB-B5AD-CDF705D3561B}" dt="2024-01-09T14:57:48.472" v="867" actId="478"/>
          <ac:picMkLst>
            <pc:docMk/>
            <pc:sldMk cId="0" sldId="279"/>
            <ac:picMk id="36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‹Nr.›</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‹Nr.›</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9"/>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‹Nr.›</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‹Nr.›</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genusfotografen.se/language/en/home-2/"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a:alphaModFix/>
            </a:blip>
            <a:srcRect/>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a:alphaModFix/>
            </a:blip>
            <a:srcRect/>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a:alphaModFix/>
          </a:blip>
          <a:srcRect/>
          <a:stretch/>
        </p:blipFill>
        <p:spPr>
          <a:xfrm>
            <a:off x="3371526" y="617155"/>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52" name="Google Shape;52;p1"/>
          <p:cNvSpPr txBox="1"/>
          <p:nvPr/>
        </p:nvSpPr>
        <p:spPr>
          <a:xfrm>
            <a:off x="1371600" y="3347628"/>
            <a:ext cx="7696200" cy="30129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dirty="0" err="1">
                <a:solidFill>
                  <a:schemeClr val="dk1"/>
                </a:solidFill>
                <a:latin typeface="Calibri"/>
                <a:ea typeface="Calibri"/>
                <a:cs typeface="Calibri"/>
                <a:sym typeface="Calibri"/>
              </a:rPr>
              <a:t>ὀψίζω</a:t>
            </a:r>
            <a:r>
              <a:rPr lang="en-US" sz="3200" b="1" dirty="0">
                <a:solidFill>
                  <a:schemeClr val="dk1"/>
                </a:solidFill>
                <a:latin typeface="Calibri"/>
                <a:ea typeface="Calibri"/>
                <a:cs typeface="Calibri"/>
                <a:sym typeface="Calibri"/>
              </a:rPr>
              <a:t> Suite</a:t>
            </a:r>
            <a:endParaRPr sz="3200" b="1" dirty="0">
              <a:solidFill>
                <a:schemeClr val="dk1"/>
              </a:solidFill>
              <a:latin typeface="Calibri"/>
              <a:ea typeface="Calibri"/>
              <a:cs typeface="Calibri"/>
              <a:sym typeface="Calibri"/>
            </a:endParaRPr>
          </a:p>
          <a:p>
            <a:pPr lvl="0" algn="ctr">
              <a:spcBef>
                <a:spcPts val="5"/>
              </a:spcBef>
              <a:buClr>
                <a:schemeClr val="dk1"/>
              </a:buClr>
              <a:buSzPts val="3200"/>
            </a:pPr>
            <a:r>
              <a:rPr lang="de-DE" sz="3200" b="1" dirty="0">
                <a:solidFill>
                  <a:schemeClr val="dk1"/>
                </a:solidFill>
                <a:latin typeface="Calibri"/>
                <a:ea typeface="Calibri"/>
                <a:cs typeface="Calibri"/>
                <a:sym typeface="Calibri"/>
              </a:rPr>
              <a:t>DEI-Tool für Kleinstunternehmen 
Inklusive Kommunikation</a:t>
            </a:r>
            <a:r>
              <a:rPr lang="en-US" sz="3200" b="1" dirty="0">
                <a:solidFill>
                  <a:schemeClr val="dk1"/>
                </a:solidFill>
                <a:latin typeface="Calibri"/>
                <a:ea typeface="Calibri"/>
                <a:cs typeface="Calibri"/>
                <a:sym typeface="Calibri"/>
              </a:rPr>
              <a:t> </a:t>
            </a:r>
            <a:endParaRPr dirty="0"/>
          </a:p>
          <a:p>
            <a:pPr lvl="0" algn="ctr">
              <a:spcBef>
                <a:spcPts val="5"/>
              </a:spcBef>
              <a:buClr>
                <a:schemeClr val="dk1"/>
              </a:buClr>
              <a:buSzPts val="1800"/>
            </a:pPr>
            <a:r>
              <a:rPr lang="en-US" sz="1800" b="1" dirty="0">
                <a:solidFill>
                  <a:schemeClr val="dk1"/>
                </a:solidFill>
                <a:latin typeface="Calibri"/>
                <a:ea typeface="Calibri"/>
                <a:cs typeface="Calibri"/>
                <a:sym typeface="Calibri"/>
              </a:rPr>
              <a:t>Autor Partner: Internet Web Solutions</a:t>
            </a:r>
            <a:endParaRPr sz="1800" b="1" dirty="0">
              <a:solidFill>
                <a:schemeClr val="dk1"/>
              </a:solidFill>
              <a:latin typeface="Calibri"/>
              <a:ea typeface="Calibri"/>
              <a:cs typeface="Calibri"/>
              <a:sym typeface="Calibri"/>
            </a:endParaRPr>
          </a:p>
          <a:p>
            <a:pPr marL="0" marR="0" lvl="0" indent="0" algn="ctr" rtl="0">
              <a:spcBef>
                <a:spcPts val="5"/>
              </a:spcBef>
              <a:spcAft>
                <a:spcPts val="0"/>
              </a:spcAft>
              <a:buNone/>
            </a:pPr>
            <a:r>
              <a:rPr lang="en-US" sz="1800" b="1" dirty="0">
                <a:solidFill>
                  <a:srgbClr val="92D050"/>
                </a:solidFill>
                <a:latin typeface="Calibri"/>
                <a:ea typeface="Calibri"/>
                <a:cs typeface="Calibri"/>
                <a:sym typeface="Calibri"/>
              </a:rPr>
              <a:t>Diversity &amp; Inclusion in Microenterprise</a:t>
            </a:r>
            <a:endParaRPr sz="1800" b="1" dirty="0">
              <a:solidFill>
                <a:srgbClr val="92D050"/>
              </a:solidFill>
              <a:latin typeface="Helvetica Neue"/>
              <a:ea typeface="Helvetica Neue"/>
              <a:cs typeface="Helvetica Neue"/>
              <a:sym typeface="Helvetica Neue"/>
            </a:endParaRPr>
          </a:p>
          <a:p>
            <a:pPr marL="0" marR="0" lvl="0" indent="0" algn="ctr" rtl="0">
              <a:lnSpc>
                <a:spcPct val="107000"/>
              </a:lnSpc>
              <a:spcBef>
                <a:spcPts val="0"/>
              </a:spcBef>
              <a:spcAft>
                <a:spcPts val="0"/>
              </a:spcAft>
              <a:buNone/>
            </a:pPr>
            <a:r>
              <a:rPr lang="en-US" sz="1600" b="1" dirty="0">
                <a:solidFill>
                  <a:schemeClr val="dk1"/>
                </a:solidFill>
                <a:latin typeface="Calibri"/>
                <a:ea typeface="Calibri"/>
                <a:cs typeface="Calibri"/>
                <a:sym typeface="Calibri"/>
              </a:rPr>
              <a:t>2022-1-IT01-KA220-VET-000088750</a:t>
            </a:r>
            <a:endParaRPr sz="1800" b="1" dirty="0">
              <a:solidFill>
                <a:schemeClr val="dk1"/>
              </a:solidFill>
              <a:latin typeface="Helvetica Neue"/>
              <a:ea typeface="Helvetica Neue"/>
              <a:cs typeface="Helvetica Neue"/>
              <a:sym typeface="Helvetica Neue"/>
            </a:endParaRPr>
          </a:p>
          <a:p>
            <a:pPr marL="0" marR="0" lvl="0" indent="0" algn="ctr" rtl="0">
              <a:spcBef>
                <a:spcPts val="805"/>
              </a:spcBef>
              <a:spcAft>
                <a:spcPts val="0"/>
              </a:spcAft>
              <a:buNone/>
            </a:pPr>
            <a:r>
              <a:rPr lang="en-US" sz="1600" b="1" u="sng" dirty="0">
                <a:solidFill>
                  <a:srgbClr val="40891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n-US" sz="1600" b="1" dirty="0">
                <a:solidFill>
                  <a:srgbClr val="40891F"/>
                </a:solidFill>
                <a:latin typeface="Helvetica Neue"/>
                <a:ea typeface="Helvetica Neue"/>
                <a:cs typeface="Helvetica Neue"/>
                <a:sym typeface="Helvetica Neue"/>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59" name="Google Shape;159;p10"/>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60" name="Google Shape;160;p1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61" name="Google Shape;161;p10"/>
          <p:cNvSpPr txBox="1"/>
          <p:nvPr/>
        </p:nvSpPr>
        <p:spPr>
          <a:xfrm>
            <a:off x="1667734"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62" name="Google Shape;162;p10"/>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63" name="Google Shape;163;p10"/>
          <p:cNvSpPr txBox="1"/>
          <p:nvPr/>
        </p:nvSpPr>
        <p:spPr>
          <a:xfrm>
            <a:off x="490967" y="1319646"/>
            <a:ext cx="8653033" cy="646290"/>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Helvetica Neue"/>
                <a:ea typeface="Helvetica Neue"/>
                <a:cs typeface="Helvetica Neue"/>
                <a:sym typeface="Helvetica Neue"/>
              </a:rPr>
              <a:t>4. </a:t>
            </a:r>
            <a:r>
              <a:rPr lang="de-DE" sz="1800" b="1" dirty="0">
                <a:solidFill>
                  <a:schemeClr val="dk1"/>
                </a:solidFill>
                <a:latin typeface="Helvetica Neue"/>
                <a:ea typeface="Helvetica Neue"/>
                <a:cs typeface="Helvetica Neue"/>
                <a:sym typeface="Helvetica Neue"/>
              </a:rPr>
              <a:t>Allgemeine Normen in Fotografien
Tomas Gunnarsson, "The Gender Photographer", </a:t>
            </a:r>
            <a:r>
              <a:rPr lang="de-DE" sz="1800" dirty="0">
                <a:solidFill>
                  <a:schemeClr val="dk1"/>
                </a:solidFill>
                <a:latin typeface="Helvetica Neue"/>
                <a:ea typeface="Helvetica Neue"/>
                <a:cs typeface="Helvetica Neue"/>
                <a:sym typeface="Helvetica Neue"/>
              </a:rPr>
              <a:t>denkt darüber nach, wie</a:t>
            </a:r>
            <a:endParaRPr sz="1800" b="1" dirty="0">
              <a:solidFill>
                <a:schemeClr val="dk1"/>
              </a:solidFill>
              <a:latin typeface="Helvetica Neue"/>
              <a:ea typeface="Helvetica Neue"/>
              <a:cs typeface="Helvetica Neue"/>
              <a:sym typeface="Helvetica Neue"/>
            </a:endParaRPr>
          </a:p>
        </p:txBody>
      </p:sp>
      <p:graphicFrame>
        <p:nvGraphicFramePr>
          <p:cNvPr id="164" name="Google Shape;164;p10"/>
          <p:cNvGraphicFramePr/>
          <p:nvPr>
            <p:extLst>
              <p:ext uri="{D42A27DB-BD31-4B8C-83A1-F6EECF244321}">
                <p14:modId xmlns:p14="http://schemas.microsoft.com/office/powerpoint/2010/main" val="18609298"/>
              </p:ext>
            </p:extLst>
          </p:nvPr>
        </p:nvGraphicFramePr>
        <p:xfrm>
          <a:off x="609600" y="2148295"/>
          <a:ext cx="8496300" cy="4376740"/>
        </p:xfrm>
        <a:graphic>
          <a:graphicData uri="http://schemas.openxmlformats.org/drawingml/2006/table">
            <a:tbl>
              <a:tblPr firstRow="1" bandRow="1">
                <a:noFill/>
                <a:tableStyleId>{DFA57A15-B8E1-46B6-8A23-007F49DB7AD7}</a:tableStyleId>
              </a:tblPr>
              <a:tblGrid>
                <a:gridCol w="3915350">
                  <a:extLst>
                    <a:ext uri="{9D8B030D-6E8A-4147-A177-3AD203B41FA5}">
                      <a16:colId xmlns:a16="http://schemas.microsoft.com/office/drawing/2014/main" val="20000"/>
                    </a:ext>
                  </a:extLst>
                </a:gridCol>
                <a:gridCol w="4580950">
                  <a:extLst>
                    <a:ext uri="{9D8B030D-6E8A-4147-A177-3AD203B41FA5}">
                      <a16:colId xmlns:a16="http://schemas.microsoft.com/office/drawing/2014/main" val="20001"/>
                    </a:ext>
                  </a:extLst>
                </a:gridCol>
              </a:tblGrid>
              <a:tr h="1564950">
                <a:tc>
                  <a:txBody>
                    <a:bodyPr/>
                    <a:lstStyle/>
                    <a:p>
                      <a:pPr marL="0" marR="0" lvl="0" indent="0" algn="just" rtl="0">
                        <a:lnSpc>
                          <a:spcPct val="100000"/>
                        </a:lnSpc>
                        <a:spcBef>
                          <a:spcPts val="0"/>
                        </a:spcBef>
                        <a:spcAft>
                          <a:spcPts val="0"/>
                        </a:spcAft>
                        <a:buClr>
                          <a:schemeClr val="dk1"/>
                        </a:buClr>
                        <a:buSzPts val="1400"/>
                        <a:buFont typeface="Helvetica Neue"/>
                        <a:buNone/>
                      </a:pPr>
                      <a:r>
                        <a:rPr lang="en-US" sz="1400" b="0" u="none" strike="noStrike" cap="none" dirty="0">
                          <a:solidFill>
                            <a:schemeClr val="dk1"/>
                          </a:solidFill>
                          <a:latin typeface="Helvetica Neue"/>
                          <a:ea typeface="Helvetica Neue"/>
                          <a:cs typeface="Helvetica Neue"/>
                          <a:sym typeface="Helvetica Neue"/>
                        </a:rPr>
                        <a:t>[…] </a:t>
                      </a:r>
                      <a:r>
                        <a:rPr lang="de-DE" sz="1400" b="0" u="none" strike="noStrike" cap="none" dirty="0">
                          <a:solidFill>
                            <a:schemeClr val="dk1"/>
                          </a:solidFill>
                          <a:latin typeface="Helvetica Neue"/>
                          <a:ea typeface="Helvetica Neue"/>
                          <a:cs typeface="Helvetica Neue"/>
                          <a:sym typeface="Helvetica Neue"/>
                        </a:rPr>
                        <a:t>"Männer werden oft von unten fotografiert; Ein Kamerawinkel, der sie größer, wichtiger, überlegen erscheinen lässt (für Sie, da der Betrachter zu der Person "aufschaut").</a:t>
                      </a:r>
                      <a:endParaRPr dirty="0"/>
                    </a:p>
                    <a:p>
                      <a:pPr marL="0" marR="0" lvl="0" indent="0" algn="l" rtl="0">
                        <a:spcBef>
                          <a:spcPts val="0"/>
                        </a:spcBef>
                        <a:spcAft>
                          <a:spcPts val="0"/>
                        </a:spcAft>
                        <a:buNone/>
                      </a:pPr>
                      <a:endParaRPr sz="1400" dirty="0">
                        <a:solidFill>
                          <a:schemeClr val="dk1"/>
                        </a:solidFill>
                      </a:endParaRPr>
                    </a:p>
                  </a:txBody>
                  <a:tcPr marL="91450" marR="91450" marT="45725" marB="45725">
                    <a:solidFill>
                      <a:srgbClr val="C2D59B"/>
                    </a:solidFill>
                  </a:tcPr>
                </a:tc>
                <a:tc>
                  <a:txBody>
                    <a:bodyPr/>
                    <a:lstStyle/>
                    <a:p>
                      <a:pPr marL="0" marR="0" lvl="0" indent="0" algn="just" rtl="0">
                        <a:lnSpc>
                          <a:spcPct val="100000"/>
                        </a:lnSpc>
                        <a:spcBef>
                          <a:spcPts val="0"/>
                        </a:spcBef>
                        <a:spcAft>
                          <a:spcPts val="0"/>
                        </a:spcAft>
                        <a:buSzPts val="1400"/>
                        <a:buFont typeface="Helvetica Neue"/>
                        <a:buNone/>
                      </a:pPr>
                      <a:r>
                        <a:rPr lang="de-DE" sz="1400" b="0" dirty="0">
                          <a:solidFill>
                            <a:schemeClr val="dk1"/>
                          </a:solidFill>
                          <a:latin typeface="Helvetica Neue"/>
                          <a:ea typeface="Helvetica Neue"/>
                          <a:cs typeface="Helvetica Neue"/>
                          <a:sym typeface="Helvetica Neue"/>
                        </a:rPr>
                        <a:t>Bei Frauen ist das Klischee umgekehrt – sie werden von oben fotografiert; Ein Winkel, der sie kleiner, niedlicher und weniger bedrohlich aussehen lässt. Für Frauen gibt es eine besondere Regel, die du befolgen musst, wenn du dich fotografieren lässt: Lächle.</a:t>
                      </a:r>
                      <a:endParaRPr dirty="0"/>
                    </a:p>
                    <a:p>
                      <a:pPr marL="0" marR="0" lvl="0" indent="0" algn="l" rtl="0">
                        <a:spcBef>
                          <a:spcPts val="0"/>
                        </a:spcBef>
                        <a:spcAft>
                          <a:spcPts val="0"/>
                        </a:spcAft>
                        <a:buNone/>
                      </a:pPr>
                      <a:endParaRPr sz="1400" dirty="0"/>
                    </a:p>
                  </a:txBody>
                  <a:tcPr marL="91450" marR="91450" marT="45725" marB="45725">
                    <a:solidFill>
                      <a:srgbClr val="C2D59B"/>
                    </a:solidFill>
                  </a:tcPr>
                </a:tc>
                <a:extLst>
                  <a:ext uri="{0D108BD9-81ED-4DB2-BD59-A6C34878D82A}">
                    <a16:rowId xmlns:a16="http://schemas.microsoft.com/office/drawing/2014/main" val="10000"/>
                  </a:ext>
                </a:extLst>
              </a:tr>
              <a:tr h="2782150">
                <a:tc>
                  <a:txBody>
                    <a:bodyPr/>
                    <a:lstStyle/>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1050" dirty="0">
                          <a:solidFill>
                            <a:schemeClr val="dk1"/>
                          </a:solidFill>
                          <a:latin typeface="Calibri"/>
                          <a:ea typeface="Calibri"/>
                          <a:cs typeface="Calibri"/>
                          <a:sym typeface="Calibri"/>
                        </a:rPr>
                        <a:t>"Men" von </a:t>
                      </a:r>
                      <a:r>
                        <a:rPr lang="de-DE" sz="1050" dirty="0" err="1">
                          <a:solidFill>
                            <a:schemeClr val="dk1"/>
                          </a:solidFill>
                          <a:latin typeface="Calibri"/>
                          <a:ea typeface="Calibri"/>
                          <a:cs typeface="Calibri"/>
                          <a:sym typeface="Calibri"/>
                        </a:rPr>
                        <a:t>be</a:t>
                      </a:r>
                      <a:r>
                        <a:rPr lang="de-DE" sz="1050" dirty="0">
                          <a:solidFill>
                            <a:schemeClr val="dk1"/>
                          </a:solidFill>
                          <a:latin typeface="Calibri"/>
                          <a:ea typeface="Calibri"/>
                          <a:cs typeface="Calibri"/>
                          <a:sym typeface="Calibri"/>
                        </a:rPr>
                        <a:t> </a:t>
                      </a:r>
                      <a:r>
                        <a:rPr lang="de-DE" sz="1050" dirty="0" err="1">
                          <a:solidFill>
                            <a:schemeClr val="dk1"/>
                          </a:solidFill>
                          <a:latin typeface="Calibri"/>
                          <a:ea typeface="Calibri"/>
                          <a:cs typeface="Calibri"/>
                          <a:sym typeface="Calibri"/>
                        </a:rPr>
                        <a:t>creator</a:t>
                      </a:r>
                      <a:r>
                        <a:rPr lang="de-DE" sz="1050" dirty="0">
                          <a:solidFill>
                            <a:schemeClr val="dk1"/>
                          </a:solidFill>
                          <a:latin typeface="Calibri"/>
                          <a:ea typeface="Calibri"/>
                          <a:cs typeface="Calibri"/>
                          <a:sym typeface="Calibri"/>
                        </a:rPr>
                        <a:t> ist lizenziert unter CC BY 2.0.</a:t>
                      </a:r>
                      <a:endParaRPr dirty="0"/>
                    </a:p>
                  </a:txBody>
                  <a:tcPr marL="91450" marR="91450" marT="45725" marB="45725">
                    <a:solidFill>
                      <a:srgbClr val="EAF1DD"/>
                    </a:solidFill>
                  </a:tcPr>
                </a:tc>
                <a:tc>
                  <a:txBody>
                    <a:bodyPr/>
                    <a:lstStyle/>
                    <a:p>
                      <a:pPr marL="0" marR="0" lvl="0" indent="0" algn="l" rtl="0">
                        <a:spcBef>
                          <a:spcPts val="0"/>
                        </a:spcBef>
                        <a:spcAft>
                          <a:spcPts val="0"/>
                        </a:spcAft>
                        <a:buNone/>
                      </a:pPr>
                      <a:endParaRPr sz="1800" dirty="0"/>
                    </a:p>
                  </a:txBody>
                  <a:tcPr marL="91450" marR="91450" marT="45725" marB="45725">
                    <a:solidFill>
                      <a:srgbClr val="EAF1DD"/>
                    </a:solidFill>
                  </a:tcPr>
                </a:tc>
                <a:extLst>
                  <a:ext uri="{0D108BD9-81ED-4DB2-BD59-A6C34878D82A}">
                    <a16:rowId xmlns:a16="http://schemas.microsoft.com/office/drawing/2014/main" val="10001"/>
                  </a:ext>
                </a:extLst>
              </a:tr>
            </a:tbl>
          </a:graphicData>
        </a:graphic>
      </p:graphicFrame>
      <p:pic>
        <p:nvPicPr>
          <p:cNvPr id="165" name="Google Shape;165;p10"/>
          <p:cNvPicPr preferRelativeResize="0"/>
          <p:nvPr/>
        </p:nvPicPr>
        <p:blipFill rotWithShape="1">
          <a:blip r:embed="rId5">
            <a:alphaModFix/>
          </a:blip>
          <a:srcRect/>
          <a:stretch/>
        </p:blipFill>
        <p:spPr>
          <a:xfrm>
            <a:off x="5331858" y="3960830"/>
            <a:ext cx="3173881" cy="2144849"/>
          </a:xfrm>
          <a:prstGeom prst="rect">
            <a:avLst/>
          </a:prstGeom>
          <a:noFill/>
          <a:ln>
            <a:noFill/>
          </a:ln>
        </p:spPr>
      </p:pic>
      <p:sp>
        <p:nvSpPr>
          <p:cNvPr id="166" name="Google Shape;166;p10"/>
          <p:cNvSpPr txBox="1"/>
          <p:nvPr/>
        </p:nvSpPr>
        <p:spPr>
          <a:xfrm>
            <a:off x="4892727" y="6273848"/>
            <a:ext cx="4089348" cy="253875"/>
          </a:xfrm>
          <a:prstGeom prst="rect">
            <a:avLst/>
          </a:prstGeom>
          <a:noFill/>
          <a:ln>
            <a:noFill/>
          </a:ln>
        </p:spPr>
        <p:txBody>
          <a:bodyPr spcFirstLastPara="1" wrap="square" lIns="91425" tIns="45700" rIns="91425" bIns="45700" anchor="t" anchorCtr="0">
            <a:spAutoFit/>
          </a:bodyPr>
          <a:lstStyle/>
          <a:p>
            <a:pPr lvl="0"/>
            <a:r>
              <a:rPr lang="en-US" sz="1050" dirty="0">
                <a:solidFill>
                  <a:schemeClr val="dk1"/>
                </a:solidFill>
                <a:latin typeface="Calibri"/>
                <a:ea typeface="Calibri"/>
                <a:cs typeface="Calibri"/>
                <a:sym typeface="Calibri"/>
              </a:rPr>
              <a:t>"One night in </a:t>
            </a:r>
            <a:r>
              <a:rPr lang="en-US" sz="1050" dirty="0" err="1">
                <a:solidFill>
                  <a:schemeClr val="dk1"/>
                </a:solidFill>
                <a:latin typeface="Calibri"/>
                <a:ea typeface="Calibri"/>
                <a:cs typeface="Calibri"/>
                <a:sym typeface="Calibri"/>
              </a:rPr>
              <a:t>museam</a:t>
            </a:r>
            <a:r>
              <a:rPr lang="en-US" sz="1050" dirty="0">
                <a:solidFill>
                  <a:schemeClr val="dk1"/>
                </a:solidFill>
                <a:latin typeface="Calibri"/>
                <a:ea typeface="Calibri"/>
                <a:cs typeface="Calibri"/>
                <a:sym typeface="Calibri"/>
              </a:rPr>
              <a:t>" von be creator </a:t>
            </a:r>
            <a:r>
              <a:rPr lang="en-US" sz="1050" dirty="0" err="1">
                <a:solidFill>
                  <a:schemeClr val="dk1"/>
                </a:solidFill>
                <a:latin typeface="Calibri"/>
                <a:ea typeface="Calibri"/>
                <a:cs typeface="Calibri"/>
                <a:sym typeface="Calibri"/>
              </a:rPr>
              <a:t>ist</a:t>
            </a:r>
            <a:r>
              <a:rPr lang="en-US" sz="1050" dirty="0">
                <a:solidFill>
                  <a:schemeClr val="dk1"/>
                </a:solidFill>
                <a:latin typeface="Calibri"/>
                <a:ea typeface="Calibri"/>
                <a:cs typeface="Calibri"/>
                <a:sym typeface="Calibri"/>
              </a:rPr>
              <a:t> </a:t>
            </a:r>
            <a:r>
              <a:rPr lang="en-US" sz="1050" dirty="0" err="1">
                <a:solidFill>
                  <a:schemeClr val="dk1"/>
                </a:solidFill>
                <a:latin typeface="Calibri"/>
                <a:ea typeface="Calibri"/>
                <a:cs typeface="Calibri"/>
                <a:sym typeface="Calibri"/>
              </a:rPr>
              <a:t>lizenziert</a:t>
            </a:r>
            <a:r>
              <a:rPr lang="en-US" sz="1050" dirty="0">
                <a:solidFill>
                  <a:schemeClr val="dk1"/>
                </a:solidFill>
                <a:latin typeface="Calibri"/>
                <a:ea typeface="Calibri"/>
                <a:cs typeface="Calibri"/>
                <a:sym typeface="Calibri"/>
              </a:rPr>
              <a:t> </a:t>
            </a:r>
            <a:r>
              <a:rPr lang="en-US" sz="1050" dirty="0" err="1">
                <a:solidFill>
                  <a:schemeClr val="dk1"/>
                </a:solidFill>
                <a:latin typeface="Calibri"/>
                <a:ea typeface="Calibri"/>
                <a:cs typeface="Calibri"/>
                <a:sym typeface="Calibri"/>
              </a:rPr>
              <a:t>unter</a:t>
            </a:r>
            <a:r>
              <a:rPr lang="en-US" sz="1050" dirty="0">
                <a:solidFill>
                  <a:schemeClr val="dk1"/>
                </a:solidFill>
                <a:latin typeface="Calibri"/>
                <a:ea typeface="Calibri"/>
                <a:cs typeface="Calibri"/>
                <a:sym typeface="Calibri"/>
              </a:rPr>
              <a:t> CC BY 2.0.</a:t>
            </a:r>
            <a:endParaRPr sz="1050" dirty="0">
              <a:solidFill>
                <a:schemeClr val="dk1"/>
              </a:solidFill>
              <a:latin typeface="Calibri"/>
              <a:ea typeface="Calibri"/>
              <a:cs typeface="Calibri"/>
              <a:sym typeface="Calibri"/>
            </a:endParaRPr>
          </a:p>
        </p:txBody>
      </p:sp>
      <p:pic>
        <p:nvPicPr>
          <p:cNvPr id="167" name="Google Shape;167;p10"/>
          <p:cNvPicPr preferRelativeResize="0"/>
          <p:nvPr/>
        </p:nvPicPr>
        <p:blipFill rotWithShape="1">
          <a:blip r:embed="rId6">
            <a:alphaModFix/>
          </a:blip>
          <a:srcRect/>
          <a:stretch/>
        </p:blipFill>
        <p:spPr>
          <a:xfrm>
            <a:off x="1363856" y="3925292"/>
            <a:ext cx="2540469" cy="21896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73" name="Google Shape;173;p11"/>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74" name="Google Shape;174;p11"/>
          <p:cNvSpPr txBox="1"/>
          <p:nvPr/>
        </p:nvSpPr>
        <p:spPr>
          <a:xfrm>
            <a:off x="2634091"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dirty="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Tahoma"/>
              <a:ea typeface="Tahoma"/>
              <a:cs typeface="Tahoma"/>
              <a:sym typeface="Tahoma"/>
            </a:endParaRPr>
          </a:p>
        </p:txBody>
      </p:sp>
      <p:sp>
        <p:nvSpPr>
          <p:cNvPr id="175" name="Google Shape;175;p11"/>
          <p:cNvSpPr txBox="1"/>
          <p:nvPr/>
        </p:nvSpPr>
        <p:spPr>
          <a:xfrm>
            <a:off x="1667734" y="361029"/>
            <a:ext cx="685174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b="1" dirty="0">
              <a:solidFill>
                <a:schemeClr val="dk1"/>
              </a:solidFill>
              <a:latin typeface="Helvetica Neue"/>
              <a:ea typeface="Helvetica Neue"/>
              <a:cs typeface="Helvetica Neue"/>
              <a:sym typeface="Helvetica Neue"/>
            </a:endParaRPr>
          </a:p>
        </p:txBody>
      </p:sp>
      <p:pic>
        <p:nvPicPr>
          <p:cNvPr id="176" name="Google Shape;176;p11"/>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77" name="Google Shape;177;p11"/>
          <p:cNvSpPr txBox="1"/>
          <p:nvPr/>
        </p:nvSpPr>
        <p:spPr>
          <a:xfrm>
            <a:off x="490967" y="1275429"/>
            <a:ext cx="8721248" cy="5078273"/>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Helvetica Neue"/>
                <a:ea typeface="Helvetica Neue"/>
                <a:cs typeface="Helvetica Neue"/>
                <a:sym typeface="Helvetica Neue"/>
              </a:rPr>
              <a:t>4. </a:t>
            </a:r>
            <a:r>
              <a:rPr lang="de-DE" sz="1800" b="1" dirty="0">
                <a:solidFill>
                  <a:schemeClr val="dk1"/>
                </a:solidFill>
                <a:latin typeface="Helvetica Neue"/>
                <a:ea typeface="Helvetica Neue"/>
                <a:cs typeface="Helvetica Neue"/>
                <a:sym typeface="Helvetica Neue"/>
              </a:rPr>
              <a:t>Allgemeine Normen in Fotografien
Tomas Gunnarsson, "The Gender Photographer", </a:t>
            </a:r>
            <a:r>
              <a:rPr lang="de-DE" sz="1800" dirty="0">
                <a:solidFill>
                  <a:schemeClr val="dk1"/>
                </a:solidFill>
                <a:latin typeface="Helvetica Neue"/>
                <a:ea typeface="Helvetica Neue"/>
                <a:cs typeface="Helvetica Neue"/>
                <a:sym typeface="Helvetica Neue"/>
              </a:rPr>
              <a:t>denkt darüber nach, wie</a:t>
            </a:r>
            <a:r>
              <a:rPr lang="en-US" sz="1800" dirty="0">
                <a:solidFill>
                  <a:schemeClr val="dk1"/>
                </a:solidFill>
                <a:latin typeface="Helvetica Neue"/>
                <a:ea typeface="Helvetica Neue"/>
                <a:cs typeface="Helvetica Neue"/>
                <a:sym typeface="Helvetica Neue"/>
              </a:rPr>
              <a:t> </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 </a:t>
            </a:r>
            <a:endParaRPr dirty="0"/>
          </a:p>
          <a:p>
            <a:pPr lvl="0" algn="just"/>
            <a:r>
              <a:rPr lang="de-DE" sz="1800" dirty="0">
                <a:solidFill>
                  <a:schemeClr val="dk1"/>
                </a:solidFill>
                <a:latin typeface="Helvetica Neue"/>
                <a:ea typeface="Helvetica Neue"/>
                <a:cs typeface="Helvetica Neue"/>
                <a:sym typeface="Helvetica Neue"/>
              </a:rPr>
              <a:t>Als </a:t>
            </a:r>
            <a:r>
              <a:rPr lang="de-DE" sz="1800" b="1" dirty="0">
                <a:solidFill>
                  <a:schemeClr val="dk1"/>
                </a:solidFill>
                <a:latin typeface="Helvetica Neue"/>
                <a:ea typeface="Helvetica Neue"/>
                <a:cs typeface="Helvetica Neue"/>
                <a:sym typeface="Helvetica Neue"/>
              </a:rPr>
              <a:t>Frau</a:t>
            </a:r>
            <a:r>
              <a:rPr lang="de-DE" sz="1800" dirty="0">
                <a:solidFill>
                  <a:schemeClr val="dk1"/>
                </a:solidFill>
                <a:latin typeface="Helvetica Neue"/>
                <a:ea typeface="Helvetica Neue"/>
                <a:cs typeface="Helvetica Neue"/>
                <a:sym typeface="Helvetica Neue"/>
              </a:rPr>
              <a:t> sollst du freundlich, zugänglich und engelsgleich aussehen und Wärme ausstrahlen. Dies </a:t>
            </a:r>
            <a:r>
              <a:rPr lang="de-DE" sz="1800" b="1" dirty="0">
                <a:solidFill>
                  <a:schemeClr val="dk1"/>
                </a:solidFill>
                <a:latin typeface="Helvetica Neue"/>
                <a:ea typeface="Helvetica Neue"/>
                <a:cs typeface="Helvetica Neue"/>
                <a:sym typeface="Helvetica Neue"/>
              </a:rPr>
              <a:t>zementiert</a:t>
            </a:r>
            <a:r>
              <a:rPr lang="de-DE" sz="1800" dirty="0">
                <a:solidFill>
                  <a:schemeClr val="dk1"/>
                </a:solidFill>
                <a:latin typeface="Helvetica Neue"/>
                <a:ea typeface="Helvetica Neue"/>
                <a:cs typeface="Helvetica Neue"/>
                <a:sym typeface="Helvetica Neue"/>
              </a:rPr>
              <a:t> die Norm, dass die </a:t>
            </a:r>
            <a:r>
              <a:rPr lang="de-DE" sz="1800" b="1" dirty="0">
                <a:solidFill>
                  <a:schemeClr val="dk1"/>
                </a:solidFill>
                <a:latin typeface="Helvetica Neue"/>
                <a:ea typeface="Helvetica Neue"/>
                <a:cs typeface="Helvetica Neue"/>
                <a:sym typeface="Helvetica Neue"/>
              </a:rPr>
              <a:t>Rolle einer Frau darin besteht, zu gefallen</a:t>
            </a:r>
            <a:r>
              <a:rPr lang="de-DE" sz="1800" dirty="0">
                <a:solidFill>
                  <a:schemeClr val="dk1"/>
                </a:solidFill>
                <a:latin typeface="Helvetica Neue"/>
                <a:ea typeface="Helvetica Neue"/>
                <a:cs typeface="Helvetica Neue"/>
                <a:sym typeface="Helvetica Neue"/>
              </a:rPr>
              <a:t>. Es führt auch dazu, dass Frauen, die nicht lächeln – die sich vielleicht auf etwas Wichtiges konzentrieren, oder ein "ruhendes </a:t>
            </a:r>
            <a:r>
              <a:rPr lang="de-DE" sz="1800" dirty="0" err="1">
                <a:solidFill>
                  <a:schemeClr val="dk1"/>
                </a:solidFill>
                <a:latin typeface="Helvetica Neue"/>
                <a:ea typeface="Helvetica Neue"/>
                <a:cs typeface="Helvetica Neue"/>
                <a:sym typeface="Helvetica Neue"/>
              </a:rPr>
              <a:t>Schlampengesicht</a:t>
            </a:r>
            <a:r>
              <a:rPr lang="de-DE" sz="1800" dirty="0">
                <a:solidFill>
                  <a:schemeClr val="dk1"/>
                </a:solidFill>
                <a:latin typeface="Helvetica Neue"/>
                <a:ea typeface="Helvetica Neue"/>
                <a:cs typeface="Helvetica Neue"/>
                <a:sym typeface="Helvetica Neue"/>
              </a:rPr>
              <a:t>" haben, wenn ihre Gesichtsmuskeln entspannt sind – als wütend oder feindselig interpretiert werden.</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Männer mit genau dem gleichen Gesichtsausdruck,
werden hingegen als seriös und entschlossen interpretiert.</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Die </a:t>
            </a:r>
            <a:r>
              <a:rPr lang="de-DE" sz="1800" b="1" dirty="0">
                <a:solidFill>
                  <a:schemeClr val="dk1"/>
                </a:solidFill>
                <a:latin typeface="Helvetica Neue"/>
                <a:ea typeface="Helvetica Neue"/>
                <a:cs typeface="Helvetica Neue"/>
                <a:sym typeface="Helvetica Neue"/>
              </a:rPr>
              <a:t>Lösung</a:t>
            </a:r>
            <a:r>
              <a:rPr lang="de-DE" sz="1800" dirty="0">
                <a:solidFill>
                  <a:schemeClr val="dk1"/>
                </a:solidFill>
                <a:latin typeface="Helvetica Neue"/>
                <a:ea typeface="Helvetica Neue"/>
                <a:cs typeface="Helvetica Neue"/>
                <a:sym typeface="Helvetica Neue"/>
              </a:rPr>
              <a:t> ist </a:t>
            </a:r>
            <a:r>
              <a:rPr lang="de-DE" sz="1800" b="1" dirty="0">
                <a:solidFill>
                  <a:schemeClr val="dk1"/>
                </a:solidFill>
                <a:latin typeface="Helvetica Neue"/>
                <a:ea typeface="Helvetica Neue"/>
                <a:cs typeface="Helvetica Neue"/>
                <a:sym typeface="Helvetica Neue"/>
              </a:rPr>
              <a:t>einfach</a:t>
            </a:r>
            <a:r>
              <a:rPr lang="de-DE" sz="1800" dirty="0">
                <a:solidFill>
                  <a:schemeClr val="dk1"/>
                </a:solidFill>
                <a:latin typeface="Helvetica Neue"/>
                <a:ea typeface="Helvetica Neue"/>
                <a:cs typeface="Helvetica Neue"/>
                <a:sym typeface="Helvetica Neue"/>
              </a:rPr>
              <a:t>: Lassen Sie einfach den Kontext und nicht das Geschlecht einer Person entscheiden, ob sie </a:t>
            </a:r>
            <a:r>
              <a:rPr lang="de-DE" sz="1800" b="1" dirty="0">
                <a:solidFill>
                  <a:schemeClr val="dk1"/>
                </a:solidFill>
                <a:latin typeface="Helvetica Neue"/>
                <a:ea typeface="Helvetica Neue"/>
                <a:cs typeface="Helvetica Neue"/>
                <a:sym typeface="Helvetica Neue"/>
              </a:rPr>
              <a:t>glücklich aussehen oder nicht</a:t>
            </a:r>
            <a:r>
              <a:rPr lang="de-DE" sz="1800" dirty="0">
                <a:solidFill>
                  <a:schemeClr val="dk1"/>
                </a:solidFill>
                <a:latin typeface="Helvetica Neue"/>
                <a:ea typeface="Helvetica Neue"/>
                <a:cs typeface="Helvetica Neue"/>
                <a:sym typeface="Helvetica Neue"/>
              </a:rPr>
              <a:t>.</a:t>
            </a:r>
            <a:endParaRPr sz="1800" b="1" dirty="0">
              <a:solidFill>
                <a:schemeClr val="dk1"/>
              </a:solidFill>
              <a:latin typeface="Helvetica Neue"/>
              <a:ea typeface="Helvetica Neue"/>
              <a:cs typeface="Helvetica Neue"/>
              <a:sym typeface="Helvetica Neue"/>
            </a:endParaRPr>
          </a:p>
        </p:txBody>
      </p:sp>
      <p:sp>
        <p:nvSpPr>
          <p:cNvPr id="178" name="Google Shape;178;p11"/>
          <p:cNvSpPr/>
          <p:nvPr/>
        </p:nvSpPr>
        <p:spPr>
          <a:xfrm>
            <a:off x="7501739" y="3999428"/>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79" name="Google Shape;179;p11"/>
          <p:cNvSpPr/>
          <p:nvPr/>
        </p:nvSpPr>
        <p:spPr>
          <a:xfrm>
            <a:off x="7728639" y="4111332"/>
            <a:ext cx="1773444" cy="1308385"/>
          </a:xfrm>
          <a:prstGeom prst="wedgeEllipseCallout">
            <a:avLst>
              <a:gd name="adj1" fmla="val -75540"/>
              <a:gd name="adj2" fmla="val 49897"/>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80" name="Google Shape;180;p11"/>
          <p:cNvSpPr txBox="1"/>
          <p:nvPr/>
        </p:nvSpPr>
        <p:spPr>
          <a:xfrm>
            <a:off x="7539458" y="4765525"/>
            <a:ext cx="15076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86" name="Google Shape;186;p12"/>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87" name="Google Shape;187;p1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88" name="Google Shape;188;p12"/>
          <p:cNvSpPr txBox="1"/>
          <p:nvPr/>
        </p:nvSpPr>
        <p:spPr>
          <a:xfrm>
            <a:off x="1562528" y="458343"/>
            <a:ext cx="56764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89" name="Google Shape;189;p12"/>
          <p:cNvPicPr preferRelativeResize="0"/>
          <p:nvPr/>
        </p:nvPicPr>
        <p:blipFill rotWithShape="1">
          <a:blip r:embed="rId4">
            <a:alphaModFix/>
          </a:blip>
          <a:srcRect/>
          <a:stretch/>
        </p:blipFill>
        <p:spPr>
          <a:xfrm>
            <a:off x="490967" y="361029"/>
            <a:ext cx="914400" cy="914400"/>
          </a:xfrm>
          <a:prstGeom prst="rect">
            <a:avLst/>
          </a:prstGeom>
          <a:noFill/>
          <a:ln>
            <a:noFill/>
          </a:ln>
        </p:spPr>
      </p:pic>
      <p:grpSp>
        <p:nvGrpSpPr>
          <p:cNvPr id="190" name="Google Shape;190;p12"/>
          <p:cNvGrpSpPr/>
          <p:nvPr/>
        </p:nvGrpSpPr>
        <p:grpSpPr>
          <a:xfrm>
            <a:off x="617421" y="1311798"/>
            <a:ext cx="8450378" cy="4161894"/>
            <a:chOff x="3888388" y="1399649"/>
            <a:chExt cx="7053936" cy="4527612"/>
          </a:xfrm>
        </p:grpSpPr>
        <p:sp>
          <p:nvSpPr>
            <p:cNvPr id="191" name="Google Shape;191;p12"/>
            <p:cNvSpPr/>
            <p:nvPr/>
          </p:nvSpPr>
          <p:spPr>
            <a:xfrm>
              <a:off x="3888388" y="1399649"/>
              <a:ext cx="6545074" cy="1004421"/>
            </a:xfrm>
            <a:prstGeom prst="rect">
              <a:avLst/>
            </a:prstGeom>
            <a:noFill/>
            <a:ln>
              <a:noFill/>
            </a:ln>
          </p:spPr>
          <p:txBody>
            <a:bodyPr spcFirstLastPara="1" wrap="square" lIns="91425" tIns="45700" rIns="91425" bIns="45700" anchor="t" anchorCtr="0">
              <a:spAutoFit/>
            </a:bodyPr>
            <a:lstStyle/>
            <a:p>
              <a:pPr lvl="0"/>
              <a:r>
                <a:rPr lang="de-DE" sz="1800" b="1" dirty="0">
                  <a:solidFill>
                    <a:schemeClr val="dk1"/>
                  </a:solidFill>
                  <a:latin typeface="Helvetica Neue"/>
                  <a:ea typeface="Helvetica Neue"/>
                  <a:cs typeface="Helvetica Neue"/>
                  <a:sym typeface="Helvetica Neue"/>
                </a:rPr>
                <a:t>Vergleichen Sie die beiden Fotos. 
Können Sie eine einfache Geschlechtsanalyse durchführen und Unterschiede feststellen?</a:t>
              </a:r>
              <a:endParaRPr sz="1800" b="1" dirty="0">
                <a:solidFill>
                  <a:schemeClr val="dk1"/>
                </a:solidFill>
                <a:latin typeface="Helvetica Neue"/>
                <a:ea typeface="Helvetica Neue"/>
                <a:cs typeface="Helvetica Neue"/>
                <a:sym typeface="Helvetica Neue"/>
              </a:endParaRPr>
            </a:p>
          </p:txBody>
        </p:sp>
        <p:sp>
          <p:nvSpPr>
            <p:cNvPr id="192" name="Google Shape;192;p12"/>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193" name="Google Shape;193;p12"/>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194" name="Google Shape;194;p12"/>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195" name="Google Shape;195;p12"/>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196" name="Google Shape;196;p12"/>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197" name="Google Shape;197;p12"/>
          <p:cNvPicPr preferRelativeResize="0"/>
          <p:nvPr/>
        </p:nvPicPr>
        <p:blipFill rotWithShape="1">
          <a:blip r:embed="rId5">
            <a:alphaModFix/>
          </a:blip>
          <a:srcRect/>
          <a:stretch/>
        </p:blipFill>
        <p:spPr>
          <a:xfrm>
            <a:off x="927281" y="2646297"/>
            <a:ext cx="3730449" cy="2486966"/>
          </a:xfrm>
          <a:prstGeom prst="rect">
            <a:avLst/>
          </a:prstGeom>
          <a:noFill/>
          <a:ln>
            <a:noFill/>
          </a:ln>
        </p:spPr>
      </p:pic>
      <p:pic>
        <p:nvPicPr>
          <p:cNvPr id="198" name="Google Shape;198;p12"/>
          <p:cNvPicPr preferRelativeResize="0"/>
          <p:nvPr/>
        </p:nvPicPr>
        <p:blipFill rotWithShape="1">
          <a:blip r:embed="rId6">
            <a:alphaModFix/>
          </a:blip>
          <a:srcRect/>
          <a:stretch/>
        </p:blipFill>
        <p:spPr>
          <a:xfrm>
            <a:off x="5673447" y="2237183"/>
            <a:ext cx="2556151" cy="38342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05" name="Google Shape;205;p1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06" name="Google Shape;206;p13"/>
          <p:cNvSpPr txBox="1"/>
          <p:nvPr/>
        </p:nvSpPr>
        <p:spPr>
          <a:xfrm>
            <a:off x="1562528" y="458343"/>
            <a:ext cx="685744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b="1" dirty="0">
              <a:solidFill>
                <a:schemeClr val="dk1"/>
              </a:solidFill>
              <a:latin typeface="Helvetica Neue"/>
              <a:ea typeface="Helvetica Neue"/>
              <a:cs typeface="Helvetica Neue"/>
              <a:sym typeface="Helvetica Neue"/>
            </a:endParaRPr>
          </a:p>
        </p:txBody>
      </p:sp>
      <p:pic>
        <p:nvPicPr>
          <p:cNvPr id="207" name="Google Shape;207;p13"/>
          <p:cNvPicPr preferRelativeResize="0"/>
          <p:nvPr/>
        </p:nvPicPr>
        <p:blipFill rotWithShape="1">
          <a:blip r:embed="rId4">
            <a:alphaModFix/>
          </a:blip>
          <a:srcRect/>
          <a:stretch/>
        </p:blipFill>
        <p:spPr>
          <a:xfrm>
            <a:off x="490967" y="361029"/>
            <a:ext cx="914400" cy="914400"/>
          </a:xfrm>
          <a:prstGeom prst="rect">
            <a:avLst/>
          </a:prstGeom>
          <a:noFill/>
          <a:ln>
            <a:noFill/>
          </a:ln>
        </p:spPr>
      </p:pic>
      <p:grpSp>
        <p:nvGrpSpPr>
          <p:cNvPr id="208" name="Google Shape;208;p13"/>
          <p:cNvGrpSpPr/>
          <p:nvPr/>
        </p:nvGrpSpPr>
        <p:grpSpPr>
          <a:xfrm>
            <a:off x="617421" y="1388503"/>
            <a:ext cx="8450378" cy="4085188"/>
            <a:chOff x="3888388" y="1483095"/>
            <a:chExt cx="7053936" cy="4444166"/>
          </a:xfrm>
        </p:grpSpPr>
        <p:sp>
          <p:nvSpPr>
            <p:cNvPr id="209" name="Google Shape;209;p13"/>
            <p:cNvSpPr/>
            <p:nvPr/>
          </p:nvSpPr>
          <p:spPr>
            <a:xfrm>
              <a:off x="3941406" y="1483095"/>
              <a:ext cx="5448428" cy="401786"/>
            </a:xfrm>
            <a:prstGeom prst="rect">
              <a:avLst/>
            </a:prstGeom>
            <a:noFill/>
            <a:ln>
              <a:noFill/>
            </a:ln>
          </p:spPr>
          <p:txBody>
            <a:bodyPr spcFirstLastPara="1" wrap="square" lIns="91425" tIns="45700" rIns="91425" bIns="45700" anchor="t" anchorCtr="0">
              <a:spAutoFit/>
            </a:bodyPr>
            <a:lstStyle/>
            <a:p>
              <a:pPr lvl="0"/>
              <a:r>
                <a:rPr lang="en-US" sz="1800" b="1" dirty="0" err="1">
                  <a:solidFill>
                    <a:schemeClr val="dk1"/>
                  </a:solidFill>
                  <a:latin typeface="Helvetica Neue"/>
                  <a:ea typeface="Helvetica Neue"/>
                  <a:cs typeface="Helvetica Neue"/>
                  <a:sym typeface="Helvetica Neue"/>
                </a:rPr>
                <a:t>Einige</a:t>
              </a:r>
              <a:r>
                <a:rPr lang="en-US" sz="1800" b="1" dirty="0">
                  <a:solidFill>
                    <a:schemeClr val="dk1"/>
                  </a:solidFill>
                  <a:latin typeface="Helvetica Neue"/>
                  <a:ea typeface="Helvetica Neue"/>
                  <a:cs typeface="Helvetica Neue"/>
                  <a:sym typeface="Helvetica Neue"/>
                </a:rPr>
                <a:t> </a:t>
              </a:r>
              <a:r>
                <a:rPr lang="en-US" sz="1800" b="1" dirty="0" err="1">
                  <a:solidFill>
                    <a:schemeClr val="dk1"/>
                  </a:solidFill>
                  <a:latin typeface="Helvetica Neue"/>
                  <a:ea typeface="Helvetica Neue"/>
                  <a:cs typeface="Helvetica Neue"/>
                  <a:sym typeface="Helvetica Neue"/>
                </a:rPr>
                <a:t>Überlegungen</a:t>
              </a:r>
              <a:endParaRPr sz="1800" b="1" dirty="0">
                <a:solidFill>
                  <a:schemeClr val="dk1"/>
                </a:solidFill>
                <a:latin typeface="Helvetica Neue"/>
                <a:ea typeface="Helvetica Neue"/>
                <a:cs typeface="Helvetica Neue"/>
                <a:sym typeface="Helvetica Neue"/>
              </a:endParaRPr>
            </a:p>
          </p:txBody>
        </p:sp>
        <p:sp>
          <p:nvSpPr>
            <p:cNvPr id="210" name="Google Shape;210;p13"/>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11" name="Google Shape;211;p13"/>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12" name="Google Shape;212;p13"/>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13" name="Google Shape;213;p13"/>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14" name="Google Shape;214;p13"/>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15" name="Google Shape;215;p13"/>
          <p:cNvPicPr preferRelativeResize="0"/>
          <p:nvPr/>
        </p:nvPicPr>
        <p:blipFill rotWithShape="1">
          <a:blip r:embed="rId5">
            <a:alphaModFix/>
          </a:blip>
          <a:srcRect/>
          <a:stretch/>
        </p:blipFill>
        <p:spPr>
          <a:xfrm>
            <a:off x="754018" y="2164482"/>
            <a:ext cx="3432804" cy="2288536"/>
          </a:xfrm>
          <a:prstGeom prst="rect">
            <a:avLst/>
          </a:prstGeom>
          <a:noFill/>
          <a:ln>
            <a:noFill/>
          </a:ln>
        </p:spPr>
      </p:pic>
      <p:sp>
        <p:nvSpPr>
          <p:cNvPr id="216" name="Google Shape;216;p13"/>
          <p:cNvSpPr/>
          <p:nvPr/>
        </p:nvSpPr>
        <p:spPr>
          <a:xfrm>
            <a:off x="2371725" y="4330302"/>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3"/>
          <p:cNvSpPr txBox="1"/>
          <p:nvPr/>
        </p:nvSpPr>
        <p:spPr>
          <a:xfrm>
            <a:off x="732580" y="5094180"/>
            <a:ext cx="3797536" cy="923289"/>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Sowohl Mama als auch Papa sind aktiv, auf der gleichen Linie und spielen mit Kindern</a:t>
            </a:r>
            <a:endParaRPr dirty="0"/>
          </a:p>
        </p:txBody>
      </p:sp>
      <p:pic>
        <p:nvPicPr>
          <p:cNvPr id="218" name="Google Shape;218;p13"/>
          <p:cNvPicPr preferRelativeResize="0"/>
          <p:nvPr/>
        </p:nvPicPr>
        <p:blipFill rotWithShape="1">
          <a:blip r:embed="rId6">
            <a:alphaModFix/>
          </a:blip>
          <a:srcRect/>
          <a:stretch/>
        </p:blipFill>
        <p:spPr>
          <a:xfrm>
            <a:off x="5902161" y="1511594"/>
            <a:ext cx="2206140" cy="3309210"/>
          </a:xfrm>
          <a:prstGeom prst="rect">
            <a:avLst/>
          </a:prstGeom>
          <a:noFill/>
          <a:ln>
            <a:noFill/>
          </a:ln>
        </p:spPr>
      </p:pic>
      <p:sp>
        <p:nvSpPr>
          <p:cNvPr id="219" name="Google Shape;219;p13"/>
          <p:cNvSpPr/>
          <p:nvPr/>
        </p:nvSpPr>
        <p:spPr>
          <a:xfrm>
            <a:off x="6968934" y="4452296"/>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txBox="1"/>
          <p:nvPr/>
        </p:nvSpPr>
        <p:spPr>
          <a:xfrm>
            <a:off x="5490497" y="5207363"/>
            <a:ext cx="3797536" cy="923330"/>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Mutter und Tochter sitzen und bewundern / Papa und Sohn aktiv, spielend</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a:stretch/>
        </p:blipFill>
        <p:spPr>
          <a:xfrm>
            <a:off x="941921" y="2729588"/>
            <a:ext cx="3590118" cy="2465292"/>
          </a:xfrm>
          <a:prstGeom prst="rect">
            <a:avLst/>
          </a:prstGeom>
          <a:noFill/>
          <a:ln>
            <a:noFill/>
          </a:ln>
        </p:spPr>
      </p:pic>
      <p:sp>
        <p:nvSpPr>
          <p:cNvPr id="226" name="Google Shape;226;p1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27" name="Google Shape;227;p14"/>
          <p:cNvPicPr preferRelativeResize="0"/>
          <p:nvPr/>
        </p:nvPicPr>
        <p:blipFill rotWithShape="1">
          <a:blip r:embed="rId4">
            <a:alphaModFix/>
          </a:blip>
          <a:srcRect/>
          <a:stretch/>
        </p:blipFill>
        <p:spPr>
          <a:xfrm>
            <a:off x="490967" y="6532730"/>
            <a:ext cx="2143124" cy="447674"/>
          </a:xfrm>
          <a:prstGeom prst="rect">
            <a:avLst/>
          </a:prstGeom>
          <a:noFill/>
          <a:ln>
            <a:noFill/>
          </a:ln>
        </p:spPr>
      </p:pic>
      <p:sp>
        <p:nvSpPr>
          <p:cNvPr id="228" name="Google Shape;228;p1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29" name="Google Shape;229;p14"/>
          <p:cNvSpPr txBox="1"/>
          <p:nvPr/>
        </p:nvSpPr>
        <p:spPr>
          <a:xfrm>
            <a:off x="1562528" y="458343"/>
            <a:ext cx="551454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p>
        </p:txBody>
      </p:sp>
      <p:pic>
        <p:nvPicPr>
          <p:cNvPr id="230" name="Google Shape;230;p14"/>
          <p:cNvPicPr preferRelativeResize="0"/>
          <p:nvPr/>
        </p:nvPicPr>
        <p:blipFill rotWithShape="1">
          <a:blip r:embed="rId5">
            <a:alphaModFix/>
          </a:blip>
          <a:srcRect/>
          <a:stretch/>
        </p:blipFill>
        <p:spPr>
          <a:xfrm>
            <a:off x="490967" y="361029"/>
            <a:ext cx="914400" cy="914400"/>
          </a:xfrm>
          <a:prstGeom prst="rect">
            <a:avLst/>
          </a:prstGeom>
          <a:noFill/>
          <a:ln>
            <a:noFill/>
          </a:ln>
        </p:spPr>
      </p:pic>
      <p:grpSp>
        <p:nvGrpSpPr>
          <p:cNvPr id="231" name="Google Shape;231;p14"/>
          <p:cNvGrpSpPr/>
          <p:nvPr/>
        </p:nvGrpSpPr>
        <p:grpSpPr>
          <a:xfrm>
            <a:off x="617421" y="1411137"/>
            <a:ext cx="8755179" cy="4062555"/>
            <a:chOff x="3888388" y="1507718"/>
            <a:chExt cx="7308368" cy="4419543"/>
          </a:xfrm>
        </p:grpSpPr>
        <p:sp>
          <p:nvSpPr>
            <p:cNvPr id="232" name="Google Shape;232;p14"/>
            <p:cNvSpPr/>
            <p:nvPr/>
          </p:nvSpPr>
          <p:spPr>
            <a:xfrm>
              <a:off x="3945467" y="1507718"/>
              <a:ext cx="7251289" cy="1004421"/>
            </a:xfrm>
            <a:prstGeom prst="rect">
              <a:avLst/>
            </a:prstGeom>
            <a:noFill/>
            <a:ln>
              <a:noFill/>
            </a:ln>
          </p:spPr>
          <p:txBody>
            <a:bodyPr spcFirstLastPara="1" wrap="square" lIns="91425" tIns="45700" rIns="91425" bIns="45700" anchor="t" anchorCtr="0">
              <a:spAutoFit/>
            </a:bodyPr>
            <a:lstStyle/>
            <a:p>
              <a:pPr lvl="0"/>
              <a:r>
                <a:rPr lang="de-DE" sz="1800" b="1" dirty="0">
                  <a:solidFill>
                    <a:schemeClr val="dk1"/>
                  </a:solidFill>
                  <a:latin typeface="Helvetica Neue"/>
                  <a:ea typeface="Helvetica Neue"/>
                  <a:cs typeface="Helvetica Neue"/>
                  <a:sym typeface="Helvetica Neue"/>
                </a:rPr>
                <a:t>Vergleichen Sie die beiden Fotos. 
Können Sie eine einfache Geschlechtsanalyse durchführen und Unterschiede feststellen?</a:t>
              </a:r>
              <a:endParaRPr sz="1800" b="1" dirty="0">
                <a:solidFill>
                  <a:schemeClr val="dk1"/>
                </a:solidFill>
                <a:latin typeface="Helvetica Neue"/>
                <a:ea typeface="Helvetica Neue"/>
                <a:cs typeface="Helvetica Neue"/>
                <a:sym typeface="Helvetica Neue"/>
              </a:endParaRPr>
            </a:p>
          </p:txBody>
        </p:sp>
        <p:sp>
          <p:nvSpPr>
            <p:cNvPr id="233" name="Google Shape;233;p14"/>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34" name="Google Shape;234;p14"/>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35" name="Google Shape;235;p14"/>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36" name="Google Shape;236;p14"/>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37" name="Google Shape;237;p14"/>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38" name="Google Shape;238;p14"/>
          <p:cNvPicPr preferRelativeResize="0"/>
          <p:nvPr/>
        </p:nvPicPr>
        <p:blipFill rotWithShape="1">
          <a:blip r:embed="rId6">
            <a:alphaModFix/>
          </a:blip>
          <a:srcRect/>
          <a:stretch/>
        </p:blipFill>
        <p:spPr>
          <a:xfrm>
            <a:off x="5720602" y="2214779"/>
            <a:ext cx="2666992" cy="41487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5"/>
          <p:cNvPicPr preferRelativeResize="0"/>
          <p:nvPr/>
        </p:nvPicPr>
        <p:blipFill rotWithShape="1">
          <a:blip r:embed="rId3">
            <a:alphaModFix/>
          </a:blip>
          <a:srcRect/>
          <a:stretch/>
        </p:blipFill>
        <p:spPr>
          <a:xfrm>
            <a:off x="897705" y="2235718"/>
            <a:ext cx="3590118" cy="2465292"/>
          </a:xfrm>
          <a:prstGeom prst="rect">
            <a:avLst/>
          </a:prstGeom>
          <a:noFill/>
          <a:ln>
            <a:noFill/>
          </a:ln>
        </p:spPr>
      </p:pic>
      <p:sp>
        <p:nvSpPr>
          <p:cNvPr id="244" name="Google Shape;244;p1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45" name="Google Shape;245;p15"/>
          <p:cNvPicPr preferRelativeResize="0"/>
          <p:nvPr/>
        </p:nvPicPr>
        <p:blipFill rotWithShape="1">
          <a:blip r:embed="rId4">
            <a:alphaModFix/>
          </a:blip>
          <a:srcRect/>
          <a:stretch/>
        </p:blipFill>
        <p:spPr>
          <a:xfrm>
            <a:off x="490967" y="6532730"/>
            <a:ext cx="2143124" cy="447674"/>
          </a:xfrm>
          <a:prstGeom prst="rect">
            <a:avLst/>
          </a:prstGeom>
          <a:noFill/>
          <a:ln>
            <a:noFill/>
          </a:ln>
        </p:spPr>
      </p:pic>
      <p:sp>
        <p:nvSpPr>
          <p:cNvPr id="246" name="Google Shape;246;p1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47" name="Google Shape;247;p15"/>
          <p:cNvSpPr txBox="1"/>
          <p:nvPr/>
        </p:nvSpPr>
        <p:spPr>
          <a:xfrm>
            <a:off x="1562529" y="382289"/>
            <a:ext cx="562884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248" name="Google Shape;248;p15"/>
          <p:cNvPicPr preferRelativeResize="0"/>
          <p:nvPr/>
        </p:nvPicPr>
        <p:blipFill rotWithShape="1">
          <a:blip r:embed="rId5">
            <a:alphaModFix/>
          </a:blip>
          <a:srcRect/>
          <a:stretch/>
        </p:blipFill>
        <p:spPr>
          <a:xfrm>
            <a:off x="490967" y="361029"/>
            <a:ext cx="914400" cy="914400"/>
          </a:xfrm>
          <a:prstGeom prst="rect">
            <a:avLst/>
          </a:prstGeom>
          <a:noFill/>
          <a:ln>
            <a:noFill/>
          </a:ln>
        </p:spPr>
      </p:pic>
      <p:grpSp>
        <p:nvGrpSpPr>
          <p:cNvPr id="249" name="Google Shape;249;p15"/>
          <p:cNvGrpSpPr/>
          <p:nvPr/>
        </p:nvGrpSpPr>
        <p:grpSpPr>
          <a:xfrm>
            <a:off x="769821" y="1740535"/>
            <a:ext cx="8755179" cy="4062555"/>
            <a:chOff x="3888388" y="1507718"/>
            <a:chExt cx="7308368" cy="4419543"/>
          </a:xfrm>
        </p:grpSpPr>
        <p:sp>
          <p:nvSpPr>
            <p:cNvPr id="250" name="Google Shape;250;p15"/>
            <p:cNvSpPr/>
            <p:nvPr/>
          </p:nvSpPr>
          <p:spPr>
            <a:xfrm>
              <a:off x="3945467" y="1507718"/>
              <a:ext cx="7251289"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Some reflections</a:t>
              </a:r>
              <a:endParaRPr sz="1800" b="1">
                <a:solidFill>
                  <a:schemeClr val="dk1"/>
                </a:solidFill>
                <a:latin typeface="Helvetica Neue"/>
                <a:ea typeface="Helvetica Neue"/>
                <a:cs typeface="Helvetica Neue"/>
                <a:sym typeface="Helvetica Neue"/>
              </a:endParaRPr>
            </a:p>
          </p:txBody>
        </p:sp>
        <p:sp>
          <p:nvSpPr>
            <p:cNvPr id="251" name="Google Shape;251;p15"/>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52" name="Google Shape;252;p15"/>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53" name="Google Shape;253;p15"/>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54" name="Google Shape;254;p15"/>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55" name="Google Shape;255;p15"/>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56" name="Google Shape;256;p15"/>
          <p:cNvPicPr preferRelativeResize="0"/>
          <p:nvPr/>
        </p:nvPicPr>
        <p:blipFill rotWithShape="1">
          <a:blip r:embed="rId6">
            <a:alphaModFix/>
          </a:blip>
          <a:srcRect/>
          <a:stretch/>
        </p:blipFill>
        <p:spPr>
          <a:xfrm>
            <a:off x="5660644" y="1260719"/>
            <a:ext cx="2666992" cy="4148783"/>
          </a:xfrm>
          <a:prstGeom prst="rect">
            <a:avLst/>
          </a:prstGeom>
          <a:noFill/>
          <a:ln>
            <a:noFill/>
          </a:ln>
        </p:spPr>
      </p:pic>
      <p:sp>
        <p:nvSpPr>
          <p:cNvPr id="257" name="Google Shape;257;p15"/>
          <p:cNvSpPr/>
          <p:nvPr/>
        </p:nvSpPr>
        <p:spPr>
          <a:xfrm>
            <a:off x="2634091" y="4450697"/>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5"/>
          <p:cNvSpPr txBox="1"/>
          <p:nvPr/>
        </p:nvSpPr>
        <p:spPr>
          <a:xfrm>
            <a:off x="1914619" y="5449476"/>
            <a:ext cx="2391738" cy="646331"/>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Ein Junge jammt
Ein Mädchen kocht</a:t>
            </a:r>
            <a:endParaRPr dirty="0"/>
          </a:p>
        </p:txBody>
      </p:sp>
      <p:sp>
        <p:nvSpPr>
          <p:cNvPr id="259" name="Google Shape;259;p15"/>
          <p:cNvSpPr/>
          <p:nvPr/>
        </p:nvSpPr>
        <p:spPr>
          <a:xfrm>
            <a:off x="7801271" y="4835477"/>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txBox="1"/>
          <p:nvPr/>
        </p:nvSpPr>
        <p:spPr>
          <a:xfrm>
            <a:off x="5603553" y="5773468"/>
            <a:ext cx="2887182" cy="646331"/>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Junge und Mädchen jammen und singen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16"/>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a:off x="108737" y="6817211"/>
            <a:ext cx="2143124" cy="447674"/>
          </a:xfrm>
          <a:prstGeom prst="rect">
            <a:avLst/>
          </a:prstGeom>
          <a:noFill/>
          <a:ln>
            <a:noFill/>
          </a:ln>
        </p:spPr>
      </p:pic>
      <p:sp>
        <p:nvSpPr>
          <p:cNvPr id="267" name="Google Shape;267;p16"/>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268" name="Google Shape;268;p16"/>
          <p:cNvSpPr txBox="1"/>
          <p:nvPr/>
        </p:nvSpPr>
        <p:spPr>
          <a:xfrm>
            <a:off x="4818965" y="545892"/>
            <a:ext cx="427132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2 </a:t>
            </a:r>
            <a:endParaRPr sz="2400" b="1" dirty="0">
              <a:solidFill>
                <a:schemeClr val="dk1"/>
              </a:solidFill>
              <a:latin typeface="Helvetica Neue"/>
              <a:ea typeface="Helvetica Neue"/>
              <a:cs typeface="Helvetica Neue"/>
              <a:sym typeface="Helvetica Neue"/>
            </a:endParaRPr>
          </a:p>
          <a:p>
            <a:pPr lvl="0"/>
            <a:r>
              <a:rPr lang="de-DE" sz="2400" dirty="0">
                <a:latin typeface="Helvetica Neue"/>
                <a:ea typeface="Helvetica Neue"/>
                <a:cs typeface="Helvetica Neue"/>
                <a:sym typeface="Helvetica Neue"/>
              </a:rPr>
              <a:t>So erkennen Sie voreingenommene E-Mails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269" name="Google Shape;269;p16"/>
          <p:cNvPicPr preferRelativeResize="0"/>
          <p:nvPr/>
        </p:nvPicPr>
        <p:blipFill rotWithShape="1">
          <a:blip r:embed="rId4">
            <a:alphaModFix/>
          </a:blip>
          <a:srcRect/>
          <a:stretch/>
        </p:blipFill>
        <p:spPr>
          <a:xfrm>
            <a:off x="8610600" y="6126648"/>
            <a:ext cx="914400" cy="914400"/>
          </a:xfrm>
          <a:prstGeom prst="rect">
            <a:avLst/>
          </a:prstGeom>
          <a:noFill/>
          <a:ln>
            <a:noFill/>
          </a:ln>
        </p:spPr>
      </p:pic>
      <p:sp>
        <p:nvSpPr>
          <p:cNvPr id="270" name="Google Shape;270;p16"/>
          <p:cNvSpPr txBox="1"/>
          <p:nvPr/>
        </p:nvSpPr>
        <p:spPr>
          <a:xfrm>
            <a:off x="4818965" y="2246581"/>
            <a:ext cx="4393863"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Die Inhalte orientieren sich am </a:t>
            </a:r>
            <a:r>
              <a:rPr lang="de-DE" sz="1800" u="sng" dirty="0">
                <a:solidFill>
                  <a:schemeClr val="dk1"/>
                </a:solidFill>
                <a:latin typeface="Helvetica Neue"/>
                <a:ea typeface="Helvetica Neue"/>
                <a:cs typeface="Helvetica Neue"/>
                <a:sym typeface="Helvetica Neue"/>
              </a:rPr>
              <a:t>"Toolkit für geschlechtersensible Kommunikation"</a:t>
            </a:r>
            <a:r>
              <a:rPr lang="de-DE" sz="1800" dirty="0">
                <a:solidFill>
                  <a:schemeClr val="dk1"/>
                </a:solidFill>
                <a:latin typeface="Helvetica Neue"/>
                <a:ea typeface="Helvetica Neue"/>
                <a:cs typeface="Helvetica Neue"/>
                <a:sym typeface="Helvetica Neue"/>
              </a:rPr>
              <a:t>
- Eine Ressource für politische Entscheidungsträger, Gesetzgeber, Medien und alle anderen, die daran interessiert sind, ihre Kommunikation inklusiver zu gestalten."
(Europäisches Institut für Gleichstellungsfragen)</a:t>
            </a:r>
            <a:endParaRPr sz="1800" dirty="0">
              <a:solidFill>
                <a:schemeClr val="dk1"/>
              </a:solidFill>
              <a:latin typeface="Helvetica Neue"/>
              <a:ea typeface="Helvetica Neue"/>
              <a:cs typeface="Helvetica Neue"/>
              <a:sym typeface="Helvetica Neue"/>
            </a:endParaRPr>
          </a:p>
        </p:txBody>
      </p:sp>
      <p:pic>
        <p:nvPicPr>
          <p:cNvPr id="271" name="Google Shape;271;p16"/>
          <p:cNvPicPr preferRelativeResize="0"/>
          <p:nvPr/>
        </p:nvPicPr>
        <p:blipFill rotWithShape="1">
          <a:blip r:embed="rId5">
            <a:alphaModFix/>
          </a:blip>
          <a:srcRect/>
          <a:stretch/>
        </p:blipFill>
        <p:spPr>
          <a:xfrm>
            <a:off x="112479" y="152400"/>
            <a:ext cx="4487954" cy="6582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77" name="Google Shape;277;p17"/>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78" name="Google Shape;278;p1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79" name="Google Shape;279;p17"/>
          <p:cNvSpPr txBox="1"/>
          <p:nvPr/>
        </p:nvSpPr>
        <p:spPr>
          <a:xfrm>
            <a:off x="508706" y="878447"/>
            <a:ext cx="868776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rgbClr val="004393"/>
              </a:solidFill>
              <a:latin typeface="Noto Sans"/>
              <a:ea typeface="Noto Sans"/>
              <a:cs typeface="Noto Sans"/>
              <a:sym typeface="Noto Sans"/>
            </a:endParaRPr>
          </a:p>
          <a:p>
            <a:pPr lvl="0"/>
            <a:r>
              <a:rPr lang="en-US" sz="1800" b="1" dirty="0">
                <a:solidFill>
                  <a:srgbClr val="000000"/>
                </a:solidFill>
                <a:latin typeface="Helvetica Neue"/>
                <a:ea typeface="Helvetica Neue"/>
                <a:cs typeface="Helvetica Neue"/>
                <a:sym typeface="Helvetica Neue"/>
              </a:rPr>
              <a:t>2.1 </a:t>
            </a:r>
            <a:r>
              <a:rPr lang="de-DE" sz="1800" b="1" dirty="0">
                <a:latin typeface="Helvetica Neue"/>
                <a:ea typeface="Helvetica Neue"/>
                <a:cs typeface="Helvetica Neue"/>
                <a:sym typeface="Helvetica Neue"/>
              </a:rPr>
              <a:t>Verwendung von "er", um sich auf unbekannte Personen zu beziehen</a:t>
            </a:r>
            <a:endParaRPr dirty="0"/>
          </a:p>
          <a:p>
            <a:pPr lvl="0" algn="just"/>
            <a:r>
              <a:rPr lang="de-DE" sz="1800" dirty="0">
                <a:latin typeface="Helvetica Neue"/>
                <a:ea typeface="Helvetica Neue"/>
                <a:cs typeface="Helvetica Neue"/>
                <a:sym typeface="Helvetica Neue"/>
              </a:rPr>
              <a:t>Geschlechtsspezifische Substantive und Adjektive, die verwendet werden, um generische Erfahrungen zu bezeichnen, ermutigen uns, die Welt als hauptsächlich für Männer relevant zu betrachten. Das Wort "menschengemacht" setzt das Wort "Mensch" mit "menschlich" gleich. Der Begriff "Postbote" suggeriert, dass alle Postangestellten Männer sind. In einer geschlechtergerechten Gesellschaft ist es wichtig, eine Sprache zu verwenden, die anerkennt, dass diese Posten von Frauen oder Männern besetzt werden können. 
Geschlechtsspezifische Substantive und Adjektive sollten vermieden und durch geschlechtsneutrale Begriffe ersetzt werden.</a:t>
            </a:r>
            <a:endParaRPr sz="2400" b="1" dirty="0">
              <a:solidFill>
                <a:schemeClr val="dk1"/>
              </a:solidFill>
              <a:latin typeface="Helvetica Neue"/>
              <a:ea typeface="Helvetica Neue"/>
              <a:cs typeface="Helvetica Neue"/>
              <a:sym typeface="Helvetica Neue"/>
            </a:endParaRPr>
          </a:p>
        </p:txBody>
      </p:sp>
      <p:pic>
        <p:nvPicPr>
          <p:cNvPr id="280" name="Google Shape;280;p17"/>
          <p:cNvPicPr preferRelativeResize="0"/>
          <p:nvPr/>
        </p:nvPicPr>
        <p:blipFill rotWithShape="1">
          <a:blip r:embed="rId4">
            <a:alphaModFix/>
          </a:blip>
          <a:srcRect/>
          <a:stretch/>
        </p:blipFill>
        <p:spPr>
          <a:xfrm>
            <a:off x="490967" y="275304"/>
            <a:ext cx="914400" cy="914400"/>
          </a:xfrm>
          <a:prstGeom prst="rect">
            <a:avLst/>
          </a:prstGeom>
          <a:noFill/>
          <a:ln>
            <a:noFill/>
          </a:ln>
        </p:spPr>
      </p:pic>
      <p:graphicFrame>
        <p:nvGraphicFramePr>
          <p:cNvPr id="281" name="Google Shape;281;p17"/>
          <p:cNvGraphicFramePr/>
          <p:nvPr>
            <p:extLst>
              <p:ext uri="{D42A27DB-BD31-4B8C-83A1-F6EECF244321}">
                <p14:modId xmlns:p14="http://schemas.microsoft.com/office/powerpoint/2010/main" val="1340793826"/>
              </p:ext>
            </p:extLst>
          </p:nvPr>
        </p:nvGraphicFramePr>
        <p:xfrm>
          <a:off x="572375" y="4029075"/>
          <a:ext cx="8608850" cy="2578295"/>
        </p:xfrm>
        <a:graphic>
          <a:graphicData uri="http://schemas.openxmlformats.org/drawingml/2006/table">
            <a:tbl>
              <a:tblPr firstRow="1" bandRow="1">
                <a:noFill/>
                <a:tableStyleId>{DFA57A15-B8E1-46B6-8A23-007F49DB7AD7}</a:tableStyleId>
              </a:tblPr>
              <a:tblGrid>
                <a:gridCol w="4185650">
                  <a:extLst>
                    <a:ext uri="{9D8B030D-6E8A-4147-A177-3AD203B41FA5}">
                      <a16:colId xmlns:a16="http://schemas.microsoft.com/office/drawing/2014/main" val="20000"/>
                    </a:ext>
                  </a:extLst>
                </a:gridCol>
                <a:gridCol w="4423200">
                  <a:extLst>
                    <a:ext uri="{9D8B030D-6E8A-4147-A177-3AD203B41FA5}">
                      <a16:colId xmlns:a16="http://schemas.microsoft.com/office/drawing/2014/main" val="20001"/>
                    </a:ext>
                  </a:extLst>
                </a:gridCol>
              </a:tblGrid>
              <a:tr h="457200">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Geschlechtsdiskriminierende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Sprache</a:t>
                      </a:r>
                      <a:endParaRPr dirty="0"/>
                    </a:p>
                  </a:txBody>
                  <a:tcPr marL="91450" marR="91450" marT="45725" marB="45725">
                    <a:solidFill>
                      <a:srgbClr val="C2D59B"/>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Bessere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Sprache</a:t>
                      </a:r>
                      <a:endParaRPr dirty="0"/>
                    </a:p>
                  </a:txBody>
                  <a:tcPr marL="91450" marR="91450" marT="45725" marB="45725">
                    <a:solidFill>
                      <a:srgbClr val="C2D59B"/>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Mann auf der </a:t>
                      </a:r>
                      <a:r>
                        <a:rPr lang="en-US" sz="1800" dirty="0" err="1">
                          <a:solidFill>
                            <a:srgbClr val="000000"/>
                          </a:solidFill>
                          <a:latin typeface="Helvetica Neue"/>
                          <a:ea typeface="Helvetica Neue"/>
                          <a:cs typeface="Helvetica Neue"/>
                          <a:sym typeface="Helvetica Neue"/>
                        </a:rPr>
                        <a:t>Straße</a:t>
                      </a:r>
                      <a:r>
                        <a:rPr lang="en-US" sz="1800" dirty="0">
                          <a:solidFill>
                            <a:srgbClr val="000000"/>
                          </a:solidFill>
                          <a:latin typeface="Helvetica Neue"/>
                          <a:ea typeface="Helvetica Neue"/>
                          <a:cs typeface="Helvetica Neue"/>
                          <a:sym typeface="Helvetica Neue"/>
                        </a:rPr>
                        <a:t> </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Durchschnittliche</a:t>
                      </a:r>
                      <a:r>
                        <a:rPr lang="en-US" sz="1800" dirty="0">
                          <a:solidFill>
                            <a:srgbClr val="000000"/>
                          </a:solidFill>
                          <a:latin typeface="Helvetica Neue"/>
                          <a:ea typeface="Helvetica Neue"/>
                          <a:cs typeface="Helvetica Neue"/>
                          <a:sym typeface="Helvetica Neue"/>
                        </a:rPr>
                        <a:t> Person</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23775">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Jedermann</a:t>
                      </a:r>
                      <a:r>
                        <a:rPr lang="en-US" sz="1800" dirty="0">
                          <a:solidFill>
                            <a:srgbClr val="000000"/>
                          </a:solidFill>
                          <a:latin typeface="Helvetica Neue"/>
                          <a:ea typeface="Helvetica Neue"/>
                          <a:cs typeface="Helvetica Neue"/>
                          <a:sym typeface="Helvetica Neue"/>
                        </a:rPr>
                        <a:t> für </a:t>
                      </a:r>
                      <a:r>
                        <a:rPr lang="en-US" sz="1800" dirty="0" err="1">
                          <a:solidFill>
                            <a:srgbClr val="000000"/>
                          </a:solidFill>
                          <a:latin typeface="Helvetica Neue"/>
                          <a:ea typeface="Helvetica Neue"/>
                          <a:cs typeface="Helvetica Neue"/>
                          <a:sym typeface="Helvetica Neue"/>
                        </a:rPr>
                        <a:t>sich</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Jeder</a:t>
                      </a:r>
                      <a:r>
                        <a:rPr lang="en-US" sz="1800" dirty="0">
                          <a:solidFill>
                            <a:srgbClr val="000000"/>
                          </a:solidFill>
                          <a:latin typeface="Helvetica Neue"/>
                          <a:ea typeface="Helvetica Neue"/>
                          <a:cs typeface="Helvetica Neue"/>
                          <a:sym typeface="Helvetica Neue"/>
                        </a:rPr>
                        <a:t> für </a:t>
                      </a:r>
                      <a:r>
                        <a:rPr lang="en-US" sz="1800" dirty="0" err="1">
                          <a:solidFill>
                            <a:srgbClr val="000000"/>
                          </a:solidFill>
                          <a:latin typeface="Helvetica Neue"/>
                          <a:ea typeface="Helvetica Neue"/>
                          <a:cs typeface="Helvetica Neue"/>
                          <a:sym typeface="Helvetica Neue"/>
                        </a:rPr>
                        <a:t>sich</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66575">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Mankind (</a:t>
                      </a:r>
                      <a:r>
                        <a:rPr lang="en-US" sz="1800" dirty="0" err="1">
                          <a:solidFill>
                            <a:srgbClr val="000000"/>
                          </a:solidFill>
                          <a:latin typeface="Helvetica Neue"/>
                          <a:ea typeface="Helvetica Neue"/>
                          <a:cs typeface="Helvetica Neue"/>
                          <a:sym typeface="Helvetica Neue"/>
                        </a:rPr>
                        <a:t>Menschheit</a:t>
                      </a:r>
                      <a:r>
                        <a:rPr lang="en-US" sz="1800" dirty="0">
                          <a:solidFill>
                            <a:srgbClr val="000000"/>
                          </a:solidFill>
                          <a:latin typeface="Helvetica Neue"/>
                          <a:ea typeface="Helvetica Neue"/>
                          <a:cs typeface="Helvetica Neue"/>
                          <a:sym typeface="Helvetica Neue"/>
                        </a:rPr>
                        <a:t>)</a:t>
                      </a:r>
                      <a:endParaRPr dirty="0"/>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a:solidFill>
                            <a:srgbClr val="000000"/>
                          </a:solidFill>
                          <a:latin typeface="Helvetica Neue"/>
                          <a:ea typeface="Helvetica Neue"/>
                          <a:cs typeface="Helvetica Neue"/>
                          <a:sym typeface="Helvetica Neue"/>
                        </a:rPr>
                        <a:t>Humankind (</a:t>
                      </a:r>
                      <a:r>
                        <a:rPr lang="en-US" sz="1800" dirty="0" err="1">
                          <a:solidFill>
                            <a:srgbClr val="000000"/>
                          </a:solidFill>
                          <a:latin typeface="Helvetica Neue"/>
                          <a:ea typeface="Helvetica Neue"/>
                          <a:cs typeface="Helvetica Neue"/>
                          <a:sym typeface="Helvetica Neue"/>
                        </a:rPr>
                        <a:t>Menschheit</a:t>
                      </a:r>
                      <a:r>
                        <a:rPr lang="en-US" sz="1800" dirty="0">
                          <a:solidFill>
                            <a:srgbClr val="000000"/>
                          </a:solidFill>
                          <a:latin typeface="Helvetica Neue"/>
                          <a:ea typeface="Helvetica Neue"/>
                          <a:cs typeface="Helvetica Neue"/>
                          <a:sym typeface="Helvetica Neue"/>
                        </a:rPr>
                        <a:t>)</a:t>
                      </a:r>
                      <a:endParaRPr dirty="0"/>
                    </a:p>
                    <a:p>
                      <a:pPr marL="0" marR="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3"/>
                  </a:ext>
                </a:extLst>
              </a:tr>
              <a:tr h="566575">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Für </a:t>
                      </a:r>
                      <a:r>
                        <a:rPr lang="en-US" sz="1800" dirty="0" err="1">
                          <a:solidFill>
                            <a:srgbClr val="000000"/>
                          </a:solidFill>
                          <a:latin typeface="Helvetica Neue"/>
                          <a:ea typeface="Helvetica Neue"/>
                          <a:cs typeface="Helvetica Neue"/>
                          <a:sym typeface="Helvetica Neue"/>
                        </a:rPr>
                        <a:t>einen</a:t>
                      </a:r>
                      <a:r>
                        <a:rPr lang="en-US" sz="1800" dirty="0">
                          <a:solidFill>
                            <a:srgbClr val="000000"/>
                          </a:solidFill>
                          <a:latin typeface="Helvetica Neue"/>
                          <a:ea typeface="Helvetica Neue"/>
                          <a:cs typeface="Helvetica Neue"/>
                          <a:sym typeface="Helvetica Neue"/>
                        </a:rPr>
                        <a:t> Mann</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Jeder</a:t>
                      </a:r>
                      <a:r>
                        <a:rPr lang="en-US" sz="1800" dirty="0">
                          <a:solidFill>
                            <a:srgbClr val="000000"/>
                          </a:solidFill>
                          <a:latin typeface="Helvetica Neue"/>
                          <a:ea typeface="Helvetica Neue"/>
                          <a:cs typeface="Helvetica Neue"/>
                          <a:sym typeface="Helvetica Neue"/>
                        </a:rPr>
                        <a:t> Mensch</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82" name="Google Shape;282;p17"/>
          <p:cNvSpPr txBox="1"/>
          <p:nvPr/>
        </p:nvSpPr>
        <p:spPr>
          <a:xfrm>
            <a:off x="1528880"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88" name="Google Shape;288;p18"/>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89" name="Google Shape;289;p1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90" name="Google Shape;290;p18"/>
          <p:cNvSpPr txBox="1"/>
          <p:nvPr/>
        </p:nvSpPr>
        <p:spPr>
          <a:xfrm>
            <a:off x="659481" y="1034623"/>
            <a:ext cx="868776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rgbClr val="004393"/>
              </a:solidFill>
              <a:latin typeface="Noto Sans"/>
              <a:ea typeface="Noto Sans"/>
              <a:cs typeface="Noto Sans"/>
              <a:sym typeface="Noto Sans"/>
            </a:endParaRPr>
          </a:p>
          <a:p>
            <a:pPr lvl="0"/>
            <a:r>
              <a:rPr lang="en-US" sz="1800" b="1" dirty="0">
                <a:solidFill>
                  <a:srgbClr val="000000"/>
                </a:solidFill>
                <a:latin typeface="Helvetica Neue"/>
                <a:ea typeface="Helvetica Neue"/>
                <a:cs typeface="Helvetica Neue"/>
                <a:sym typeface="Helvetica Neue"/>
              </a:rPr>
              <a:t>2.1 </a:t>
            </a:r>
            <a:r>
              <a:rPr lang="de-DE" sz="1800" b="1" dirty="0">
                <a:latin typeface="Helvetica Neue"/>
                <a:ea typeface="Helvetica Neue"/>
                <a:cs typeface="Helvetica Neue"/>
                <a:sym typeface="Helvetica Neue"/>
              </a:rPr>
              <a:t>Gängige Adjektive, die eine geschlechtsspezifische Konnotation und Alternative haben</a:t>
            </a:r>
            <a:endParaRPr sz="2400" b="1" dirty="0">
              <a:solidFill>
                <a:schemeClr val="dk1"/>
              </a:solidFill>
              <a:latin typeface="Helvetica Neue"/>
              <a:ea typeface="Helvetica Neue"/>
              <a:cs typeface="Helvetica Neue"/>
              <a:sym typeface="Helvetica Neue"/>
            </a:endParaRPr>
          </a:p>
        </p:txBody>
      </p:sp>
      <p:pic>
        <p:nvPicPr>
          <p:cNvPr id="291" name="Google Shape;291;p18"/>
          <p:cNvPicPr preferRelativeResize="0"/>
          <p:nvPr/>
        </p:nvPicPr>
        <p:blipFill rotWithShape="1">
          <a:blip r:embed="rId4">
            <a:alphaModFix/>
          </a:blip>
          <a:srcRect/>
          <a:stretch/>
        </p:blipFill>
        <p:spPr>
          <a:xfrm>
            <a:off x="490967" y="361029"/>
            <a:ext cx="914400" cy="914400"/>
          </a:xfrm>
          <a:prstGeom prst="rect">
            <a:avLst/>
          </a:prstGeom>
          <a:noFill/>
          <a:ln>
            <a:noFill/>
          </a:ln>
        </p:spPr>
      </p:pic>
      <p:graphicFrame>
        <p:nvGraphicFramePr>
          <p:cNvPr id="292" name="Google Shape;292;p18"/>
          <p:cNvGraphicFramePr/>
          <p:nvPr>
            <p:extLst>
              <p:ext uri="{D42A27DB-BD31-4B8C-83A1-F6EECF244321}">
                <p14:modId xmlns:p14="http://schemas.microsoft.com/office/powerpoint/2010/main" val="1584655001"/>
              </p:ext>
            </p:extLst>
          </p:nvPr>
        </p:nvGraphicFramePr>
        <p:xfrm>
          <a:off x="676970" y="2354548"/>
          <a:ext cx="8390850" cy="2685965"/>
        </p:xfrm>
        <a:graphic>
          <a:graphicData uri="http://schemas.openxmlformats.org/drawingml/2006/table">
            <a:tbl>
              <a:tblPr firstRow="1" bandRow="1">
                <a:noFill/>
                <a:tableStyleId>{DFA57A15-B8E1-46B6-8A23-007F49DB7AD7}</a:tableStyleId>
              </a:tblPr>
              <a:tblGrid>
                <a:gridCol w="3904125">
                  <a:extLst>
                    <a:ext uri="{9D8B030D-6E8A-4147-A177-3AD203B41FA5}">
                      <a16:colId xmlns:a16="http://schemas.microsoft.com/office/drawing/2014/main" val="20000"/>
                    </a:ext>
                  </a:extLst>
                </a:gridCol>
                <a:gridCol w="4486725">
                  <a:extLst>
                    <a:ext uri="{9D8B030D-6E8A-4147-A177-3AD203B41FA5}">
                      <a16:colId xmlns:a16="http://schemas.microsoft.com/office/drawing/2014/main" val="20001"/>
                    </a:ext>
                  </a:extLst>
                </a:gridCol>
              </a:tblGrid>
              <a:tr h="399875">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Geschlechtsspezifische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Adjektive</a:t>
                      </a:r>
                      <a:endParaRPr dirty="0"/>
                    </a:p>
                  </a:txBody>
                  <a:tcPr marL="91450" marR="91450" marT="45725" marB="45725">
                    <a:solidFill>
                      <a:srgbClr val="C2D59B"/>
                    </a:solidFill>
                  </a:tcPr>
                </a:tc>
                <a:tc>
                  <a:txBody>
                    <a:bodyPr/>
                    <a:lstStyle/>
                    <a:p>
                      <a:pPr marL="0" marR="0" lvl="0" indent="0" algn="l" rtl="0">
                        <a:spcBef>
                          <a:spcPts val="0"/>
                        </a:spcBef>
                        <a:spcAft>
                          <a:spcPts val="0"/>
                        </a:spcAft>
                        <a:buNone/>
                      </a:pPr>
                      <a:r>
                        <a:rPr lang="en-US" sz="1800" b="1" dirty="0" err="1">
                          <a:solidFill>
                            <a:srgbClr val="000000"/>
                          </a:solidFill>
                          <a:latin typeface="Helvetica Neue"/>
                          <a:ea typeface="Helvetica Neue"/>
                          <a:cs typeface="Helvetica Neue"/>
                          <a:sym typeface="Helvetica Neue"/>
                        </a:rPr>
                        <a:t>Alternativen</a:t>
                      </a:r>
                      <a:endParaRPr dirty="0"/>
                    </a:p>
                  </a:txBody>
                  <a:tcPr marL="91450" marR="91450" marT="45725" marB="45725">
                    <a:solidFill>
                      <a:srgbClr val="C2D59B"/>
                    </a:solidFill>
                  </a:tcPr>
                </a:tc>
                <a:extLst>
                  <a:ext uri="{0D108BD9-81ED-4DB2-BD59-A6C34878D82A}">
                    <a16:rowId xmlns:a16="http://schemas.microsoft.com/office/drawing/2014/main" val="10000"/>
                  </a:ext>
                </a:extLst>
              </a:tr>
              <a:tr h="399875">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Rechthabisch</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oder</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aufdringlich</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Durchsetzungsfähig</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99875">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Emotional </a:t>
                      </a:r>
                      <a:r>
                        <a:rPr lang="en-US" sz="1800" dirty="0" err="1">
                          <a:solidFill>
                            <a:srgbClr val="000000"/>
                          </a:solidFill>
                          <a:latin typeface="Helvetica Neue"/>
                          <a:ea typeface="Helvetica Neue"/>
                          <a:cs typeface="Helvetica Neue"/>
                          <a:sym typeface="Helvetica Neue"/>
                        </a:rPr>
                        <a:t>oder</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hormonell</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bedingt</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Leidenschaftlich</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begeisterungsfähig</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einfühlsam</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46350">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Frigide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kein</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männliches</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Äquivalent</a:t>
                      </a:r>
                      <a:r>
                        <a:rPr lang="en-US" sz="1800" dirty="0">
                          <a:solidFill>
                            <a:srgbClr val="000000"/>
                          </a:solidFill>
                          <a:latin typeface="Helvetica Neue"/>
                          <a:ea typeface="Helvetica Neue"/>
                          <a:cs typeface="Helvetica Neue"/>
                          <a:sym typeface="Helvetica Neue"/>
                        </a:rPr>
                        <a:t>)</a:t>
                      </a:r>
                      <a:endParaRPr dirty="0"/>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Mangelnde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sexuelle</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Reaktionsfähigkeit</a:t>
                      </a:r>
                      <a:endParaRPr dirty="0"/>
                    </a:p>
                  </a:txBody>
                  <a:tcPr marL="91450" marR="91450" marT="45725" marB="45725">
                    <a:solidFill>
                      <a:srgbClr val="EAF1DD"/>
                    </a:solidFill>
                  </a:tcPr>
                </a:tc>
                <a:extLst>
                  <a:ext uri="{0D108BD9-81ED-4DB2-BD59-A6C34878D82A}">
                    <a16:rowId xmlns:a16="http://schemas.microsoft.com/office/drawing/2014/main" val="10003"/>
                  </a:ext>
                </a:extLst>
              </a:tr>
              <a:tr h="699775">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Loose (</a:t>
                      </a:r>
                      <a:r>
                        <a:rPr lang="en-US" sz="1800" dirty="0" err="1">
                          <a:solidFill>
                            <a:srgbClr val="000000"/>
                          </a:solidFill>
                          <a:latin typeface="Helvetica Neue"/>
                          <a:ea typeface="Helvetica Neue"/>
                          <a:cs typeface="Helvetica Neue"/>
                          <a:sym typeface="Helvetica Neue"/>
                        </a:rPr>
                        <a:t>kein</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männliches</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Äquivalent</a:t>
                      </a:r>
                      <a:r>
                        <a:rPr lang="en-US" sz="1800" dirty="0">
                          <a:solidFill>
                            <a:srgbClr val="000000"/>
                          </a:solidFill>
                          <a:latin typeface="Helvetica Neue"/>
                          <a:ea typeface="Helvetica Neue"/>
                          <a:cs typeface="Helvetica Neue"/>
                          <a:sym typeface="Helvetica Neue"/>
                        </a:rPr>
                        <a:t>)</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Sexuelles</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Selbstvertrauen</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haben</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93" name="Google Shape;293;p18"/>
          <p:cNvSpPr txBox="1"/>
          <p:nvPr/>
        </p:nvSpPr>
        <p:spPr>
          <a:xfrm>
            <a:off x="1424105"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99" name="Google Shape;299;p19"/>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00" name="Google Shape;300;p1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01" name="Google Shape;301;p19"/>
          <p:cNvSpPr txBox="1"/>
          <p:nvPr/>
        </p:nvSpPr>
        <p:spPr>
          <a:xfrm>
            <a:off x="1562528" y="453762"/>
            <a:ext cx="605747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p:txBody>
      </p:sp>
      <p:pic>
        <p:nvPicPr>
          <p:cNvPr id="302" name="Google Shape;302;p19"/>
          <p:cNvPicPr preferRelativeResize="0"/>
          <p:nvPr/>
        </p:nvPicPr>
        <p:blipFill rotWithShape="1">
          <a:blip r:embed="rId4">
            <a:alphaModFix/>
          </a:blip>
          <a:srcRect/>
          <a:stretch/>
        </p:blipFill>
        <p:spPr>
          <a:xfrm>
            <a:off x="490967" y="361029"/>
            <a:ext cx="914400" cy="914400"/>
          </a:xfrm>
          <a:prstGeom prst="rect">
            <a:avLst/>
          </a:prstGeom>
          <a:noFill/>
          <a:ln>
            <a:noFill/>
          </a:ln>
        </p:spPr>
      </p:pic>
      <p:graphicFrame>
        <p:nvGraphicFramePr>
          <p:cNvPr id="303" name="Google Shape;303;p19"/>
          <p:cNvGraphicFramePr/>
          <p:nvPr>
            <p:extLst>
              <p:ext uri="{D42A27DB-BD31-4B8C-83A1-F6EECF244321}">
                <p14:modId xmlns:p14="http://schemas.microsoft.com/office/powerpoint/2010/main" val="3964206053"/>
              </p:ext>
            </p:extLst>
          </p:nvPr>
        </p:nvGraphicFramePr>
        <p:xfrm>
          <a:off x="658231" y="2426452"/>
          <a:ext cx="8369975" cy="2820015"/>
        </p:xfrm>
        <a:graphic>
          <a:graphicData uri="http://schemas.openxmlformats.org/drawingml/2006/table">
            <a:tbl>
              <a:tblPr firstRow="1" bandRow="1">
                <a:noFill/>
                <a:tableStyleId>{DFA57A15-B8E1-46B6-8A23-007F49DB7AD7}</a:tableStyleId>
              </a:tblPr>
              <a:tblGrid>
                <a:gridCol w="3763450">
                  <a:extLst>
                    <a:ext uri="{9D8B030D-6E8A-4147-A177-3AD203B41FA5}">
                      <a16:colId xmlns:a16="http://schemas.microsoft.com/office/drawing/2014/main" val="20000"/>
                    </a:ext>
                  </a:extLst>
                </a:gridCol>
                <a:gridCol w="4606525">
                  <a:extLst>
                    <a:ext uri="{9D8B030D-6E8A-4147-A177-3AD203B41FA5}">
                      <a16:colId xmlns:a16="http://schemas.microsoft.com/office/drawing/2014/main" val="20001"/>
                    </a:ext>
                  </a:extLst>
                </a:gridCol>
              </a:tblGrid>
              <a:tr h="366275">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Geschlechtsspezifischer</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Ausdruck</a:t>
                      </a:r>
                      <a:endParaRPr dirty="0"/>
                    </a:p>
                  </a:txBody>
                  <a:tcPr marL="91450" marR="91450" marT="45725" marB="45725">
                    <a:solidFill>
                      <a:srgbClr val="C2D59B"/>
                    </a:solidFill>
                  </a:tcPr>
                </a:tc>
                <a:tc>
                  <a:txBody>
                    <a:bodyPr/>
                    <a:lstStyle/>
                    <a:p>
                      <a:pPr marL="0" marR="0" lvl="0" indent="0" algn="l" rtl="0">
                        <a:spcBef>
                          <a:spcPts val="0"/>
                        </a:spcBef>
                        <a:spcAft>
                          <a:spcPts val="0"/>
                        </a:spcAft>
                        <a:buNone/>
                      </a:pPr>
                      <a:r>
                        <a:rPr lang="en-US" sz="1800" b="1" dirty="0" err="1">
                          <a:solidFill>
                            <a:srgbClr val="000000"/>
                          </a:solidFill>
                          <a:latin typeface="Helvetica Neue"/>
                          <a:ea typeface="Helvetica Neue"/>
                          <a:cs typeface="Helvetica Neue"/>
                          <a:sym typeface="Helvetica Neue"/>
                        </a:rPr>
                        <a:t>Alternativen</a:t>
                      </a:r>
                      <a:endParaRPr dirty="0"/>
                    </a:p>
                  </a:txBody>
                  <a:tcPr marL="91450" marR="91450" marT="45725" marB="45725">
                    <a:solidFill>
                      <a:srgbClr val="C2D59B"/>
                    </a:solidFill>
                  </a:tcPr>
                </a:tc>
                <a:extLst>
                  <a:ext uri="{0D108BD9-81ED-4DB2-BD59-A6C34878D82A}">
                    <a16:rowId xmlns:a16="http://schemas.microsoft.com/office/drawing/2014/main" val="10000"/>
                  </a:ext>
                </a:extLst>
              </a:tr>
              <a:tr h="366275">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Zeremonienmeister</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Gastgeber</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641000">
                <a:tc>
                  <a:txBody>
                    <a:bodyPr/>
                    <a:lstStyle/>
                    <a:p>
                      <a:pPr marL="0" marR="0" lvl="0" indent="0" algn="l" rtl="0">
                        <a:spcBef>
                          <a:spcPts val="0"/>
                        </a:spcBef>
                        <a:spcAft>
                          <a:spcPts val="0"/>
                        </a:spcAft>
                        <a:buNone/>
                      </a:pPr>
                      <a:r>
                        <a:rPr lang="de-DE" sz="1800" dirty="0">
                          <a:solidFill>
                            <a:srgbClr val="000000"/>
                          </a:solidFill>
                          <a:latin typeface="Helvetica Neue"/>
                          <a:ea typeface="Helvetica Neue"/>
                          <a:cs typeface="Helvetica Neue"/>
                          <a:sym typeface="Helvetica Neue"/>
                        </a:rPr>
                        <a:t>Bester Mann für den Job</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de-DE" sz="1800" dirty="0">
                          <a:solidFill>
                            <a:srgbClr val="000000"/>
                          </a:solidFill>
                          <a:latin typeface="Helvetica Neue"/>
                          <a:ea typeface="Helvetica Neue"/>
                          <a:cs typeface="Helvetica Neue"/>
                          <a:sym typeface="Helvetica Neue"/>
                        </a:rPr>
                        <a:t>Bester Kandidat für den Job/ Beste Frauen-Männer für den Job</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31650">
                <a:tc>
                  <a:txBody>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Man-hour (</a:t>
                      </a:r>
                      <a:r>
                        <a:rPr lang="en-US" sz="1800" dirty="0" err="1">
                          <a:solidFill>
                            <a:srgbClr val="000000"/>
                          </a:solidFill>
                          <a:latin typeface="Helvetica Neue"/>
                          <a:ea typeface="Helvetica Neue"/>
                          <a:cs typeface="Helvetica Neue"/>
                          <a:sym typeface="Helvetica Neue"/>
                        </a:rPr>
                        <a:t>Arbeitsstunde</a:t>
                      </a:r>
                      <a:r>
                        <a:rPr lang="en-US" sz="1800" dirty="0">
                          <a:solidFill>
                            <a:srgbClr val="000000"/>
                          </a:solidFill>
                          <a:latin typeface="Helvetica Neue"/>
                          <a:ea typeface="Helvetica Neue"/>
                          <a:cs typeface="Helvetica Neue"/>
                          <a:sym typeface="Helvetica Neue"/>
                        </a:rPr>
                        <a:t>)</a:t>
                      </a:r>
                      <a:endParaRPr dirty="0"/>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Staffhour</a:t>
                      </a:r>
                      <a:r>
                        <a:rPr lang="en-US" sz="1800" dirty="0">
                          <a:solidFill>
                            <a:srgbClr val="000000"/>
                          </a:solidFill>
                          <a:latin typeface="Helvetica Neue"/>
                          <a:ea typeface="Helvetica Neue"/>
                          <a:cs typeface="Helvetica Neue"/>
                          <a:sym typeface="Helvetica Neue"/>
                        </a:rPr>
                        <a:t> (</a:t>
                      </a:r>
                      <a:r>
                        <a:rPr lang="en-US" sz="1800" dirty="0" err="1">
                          <a:solidFill>
                            <a:srgbClr val="000000"/>
                          </a:solidFill>
                          <a:latin typeface="Helvetica Neue"/>
                          <a:ea typeface="Helvetica Neue"/>
                          <a:cs typeface="Helvetica Neue"/>
                          <a:sym typeface="Helvetica Neue"/>
                        </a:rPr>
                        <a:t>Arbeitsstunde</a:t>
                      </a:r>
                      <a:r>
                        <a:rPr lang="en-US" sz="1800" dirty="0">
                          <a:solidFill>
                            <a:srgbClr val="000000"/>
                          </a:solidFill>
                          <a:latin typeface="Helvetica Neue"/>
                          <a:ea typeface="Helvetica Neue"/>
                          <a:cs typeface="Helvetica Neue"/>
                          <a:sym typeface="Helvetica Neue"/>
                        </a:rPr>
                        <a:t>)</a:t>
                      </a:r>
                      <a:endParaRPr dirty="0"/>
                    </a:p>
                  </a:txBody>
                  <a:tcPr marL="91450" marR="91450" marT="45725" marB="45725">
                    <a:solidFill>
                      <a:srgbClr val="EAF1DD"/>
                    </a:solidFill>
                  </a:tcPr>
                </a:tc>
                <a:extLst>
                  <a:ext uri="{0D108BD9-81ED-4DB2-BD59-A6C34878D82A}">
                    <a16:rowId xmlns:a16="http://schemas.microsoft.com/office/drawing/2014/main" val="10003"/>
                  </a:ext>
                </a:extLst>
              </a:tr>
              <a:tr h="641000">
                <a:tc>
                  <a:txBody>
                    <a:bodyPr/>
                    <a:lstStyle/>
                    <a:p>
                      <a:pPr marL="0" marR="0" lvl="0" indent="0" algn="l" rtl="0">
                        <a:spcBef>
                          <a:spcPts val="0"/>
                        </a:spcBef>
                        <a:spcAft>
                          <a:spcPts val="0"/>
                        </a:spcAft>
                        <a:buNone/>
                      </a:pPr>
                      <a:r>
                        <a:rPr lang="en-US" sz="1800" dirty="0" err="1">
                          <a:solidFill>
                            <a:srgbClr val="000000"/>
                          </a:solidFill>
                          <a:latin typeface="Helvetica Neue"/>
                          <a:ea typeface="Helvetica Neue"/>
                          <a:cs typeface="Helvetica Neue"/>
                          <a:sym typeface="Helvetica Neue"/>
                        </a:rPr>
                        <a:t>Superhirn</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dirty="0" err="1">
                          <a:solidFill>
                            <a:srgbClr val="000000"/>
                          </a:solidFill>
                          <a:latin typeface="Helvetica Neue"/>
                          <a:ea typeface="Helvetica Neue"/>
                          <a:cs typeface="Helvetica Neue"/>
                          <a:sym typeface="Helvetica Neue"/>
                        </a:rPr>
                        <a:t>Schöpfer</a:t>
                      </a:r>
                      <a:endParaRPr sz="1800" dirty="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304" name="Google Shape;304;p19"/>
          <p:cNvSpPr txBox="1"/>
          <p:nvPr/>
        </p:nvSpPr>
        <p:spPr>
          <a:xfrm>
            <a:off x="658231" y="1303422"/>
            <a:ext cx="8369969" cy="646290"/>
          </a:xfrm>
          <a:prstGeom prst="rect">
            <a:avLst/>
          </a:prstGeom>
          <a:noFill/>
          <a:ln>
            <a:noFill/>
          </a:ln>
        </p:spPr>
        <p:txBody>
          <a:bodyPr spcFirstLastPara="1" wrap="square" lIns="91425" tIns="45700" rIns="91425" bIns="45700" anchor="t" anchorCtr="0">
            <a:spAutoFit/>
          </a:bodyPr>
          <a:lstStyle/>
          <a:p>
            <a:pPr lvl="0"/>
            <a:r>
              <a:rPr lang="en-US" sz="1800" b="1" dirty="0">
                <a:solidFill>
                  <a:srgbClr val="000000"/>
                </a:solidFill>
                <a:latin typeface="Helvetica Neue"/>
                <a:ea typeface="Helvetica Neue"/>
                <a:cs typeface="Helvetica Neue"/>
                <a:sym typeface="Helvetica Neue"/>
              </a:rPr>
              <a:t>2.1 </a:t>
            </a:r>
            <a:r>
              <a:rPr lang="de-DE" sz="1800" b="1" dirty="0">
                <a:latin typeface="Helvetica Neue"/>
                <a:ea typeface="Helvetica Neue"/>
                <a:cs typeface="Helvetica Neue"/>
                <a:sym typeface="Helvetica Neue"/>
              </a:rPr>
              <a:t>Gebräuchliche Ausdrücke, die eine geschlechtsspezifische Konnotation und eine alternative Sprache haben</a:t>
            </a:r>
            <a:endParaRPr sz="2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59" name="Google Shape;59;p2"/>
          <p:cNvSpPr txBox="1"/>
          <p:nvPr/>
        </p:nvSpPr>
        <p:spPr>
          <a:xfrm>
            <a:off x="453079" y="533400"/>
            <a:ext cx="6090595" cy="1938952"/>
          </a:xfrm>
          <a:prstGeom prst="rect">
            <a:avLst/>
          </a:prstGeom>
          <a:noFill/>
          <a:ln>
            <a:noFill/>
          </a:ln>
        </p:spPr>
        <p:txBody>
          <a:bodyPr spcFirstLastPara="1" wrap="square" lIns="91425" tIns="45700" rIns="91425" bIns="45700" anchor="t" anchorCtr="0">
            <a:spAutoFit/>
          </a:bodyPr>
          <a:lstStyle/>
          <a:p>
            <a:pPr lvl="0"/>
            <a:r>
              <a:rPr lang="en-US" sz="2400" b="1" dirty="0" err="1">
                <a:solidFill>
                  <a:schemeClr val="dk1"/>
                </a:solidFill>
                <a:latin typeface="Helvetica Neue"/>
                <a:ea typeface="Helvetica Neue"/>
                <a:cs typeface="Helvetica Neue"/>
                <a:sym typeface="Helvetica Neue"/>
              </a:rPr>
              <a:t>Ziele</a:t>
            </a:r>
            <a:r>
              <a:rPr lang="en-US" sz="2400" b="1" dirty="0">
                <a:solidFill>
                  <a:schemeClr val="dk1"/>
                </a:solidFill>
                <a:latin typeface="Helvetica Neue"/>
                <a:ea typeface="Helvetica Neue"/>
                <a:cs typeface="Helvetica Neue"/>
                <a:sym typeface="Helvetica Neue"/>
              </a:rPr>
              <a:t> und </a:t>
            </a:r>
            <a:r>
              <a:rPr lang="en-US" sz="2400" b="1" dirty="0" err="1">
                <a:solidFill>
                  <a:schemeClr val="dk1"/>
                </a:solidFill>
                <a:latin typeface="Helvetica Neue"/>
                <a:ea typeface="Helvetica Neue"/>
                <a:cs typeface="Helvetica Neue"/>
                <a:sym typeface="Helvetica Neue"/>
              </a:rPr>
              <a:t>Zweck</a:t>
            </a:r>
            <a:r>
              <a:rPr lang="en-US" sz="2400" b="1" dirty="0">
                <a:solidFill>
                  <a:schemeClr val="dk1"/>
                </a:solidFill>
                <a:latin typeface="Helvetica Neue"/>
                <a:ea typeface="Helvetica Neue"/>
                <a:cs typeface="Helvetica Neue"/>
                <a:sym typeface="Helvetica Neue"/>
              </a:rPr>
              <a:t>:</a:t>
            </a:r>
          </a:p>
          <a:p>
            <a:pPr lvl="0"/>
            <a:endParaRPr lang="en-US" sz="2400" b="1" dirty="0">
              <a:solidFill>
                <a:schemeClr val="dk1"/>
              </a:solidFill>
              <a:latin typeface="Helvetica Neue"/>
              <a:ea typeface="Helvetica Neue"/>
              <a:cs typeface="Helvetica Neue"/>
              <a:sym typeface="Helvetica Neue"/>
            </a:endParaRPr>
          </a:p>
          <a:p>
            <a:pPr lvl="0"/>
            <a:r>
              <a:rPr lang="de-DE" sz="1800" dirty="0">
                <a:solidFill>
                  <a:schemeClr val="dk1"/>
                </a:solidFill>
                <a:latin typeface="Helvetica Neue"/>
                <a:ea typeface="Helvetica Neue"/>
                <a:cs typeface="Helvetica Neue"/>
                <a:sym typeface="Helvetica Neue"/>
              </a:rPr>
              <a:t>Am Ende dieses Moduls werden Sie in der Lage sein:</a:t>
            </a:r>
            <a:endParaRPr dirty="0"/>
          </a:p>
          <a:p>
            <a:pPr marL="0" marR="0" lvl="0" indent="0" algn="l" rtl="0">
              <a:spcBef>
                <a:spcPts val="0"/>
              </a:spcBef>
              <a:spcAft>
                <a:spcPts val="0"/>
              </a:spcAft>
              <a:buNone/>
            </a:pPr>
            <a:endParaRPr sz="1800" b="1" dirty="0">
              <a:solidFill>
                <a:srgbClr val="0000FE"/>
              </a:solidFill>
              <a:latin typeface="Helvetica Neue"/>
              <a:ea typeface="Helvetica Neue"/>
              <a:cs typeface="Helvetica Neue"/>
              <a:sym typeface="Helvetica Neue"/>
            </a:endParaRPr>
          </a:p>
          <a:p>
            <a:pPr marL="0" marR="0" lvl="0" indent="0" algn="l" rtl="0">
              <a:spcBef>
                <a:spcPts val="0"/>
              </a:spcBef>
              <a:spcAft>
                <a:spcPts val="0"/>
              </a:spcAft>
              <a:buNone/>
            </a:pPr>
            <a:endParaRPr sz="1800" b="1" dirty="0">
              <a:solidFill>
                <a:srgbClr val="0000FE"/>
              </a:solidFill>
              <a:latin typeface="Helvetica Neue"/>
              <a:ea typeface="Helvetica Neue"/>
              <a:cs typeface="Helvetica Neue"/>
              <a:sym typeface="Helvetica Neue"/>
            </a:endParaRPr>
          </a:p>
          <a:p>
            <a:pPr marL="0" marR="0" lvl="0" indent="0" algn="l" rtl="0">
              <a:spcBef>
                <a:spcPts val="0"/>
              </a:spcBef>
              <a:spcAft>
                <a:spcPts val="0"/>
              </a:spcAft>
              <a:buNone/>
            </a:pPr>
            <a:endParaRPr sz="1800" b="1" dirty="0">
              <a:solidFill>
                <a:srgbClr val="FF0000"/>
              </a:solidFill>
              <a:latin typeface="Helvetica Neue"/>
              <a:ea typeface="Helvetica Neue"/>
              <a:cs typeface="Helvetica Neue"/>
              <a:sym typeface="Helvetica Neue"/>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grpSp>
        <p:nvGrpSpPr>
          <p:cNvPr id="62" name="Google Shape;62;p2"/>
          <p:cNvGrpSpPr/>
          <p:nvPr/>
        </p:nvGrpSpPr>
        <p:grpSpPr>
          <a:xfrm>
            <a:off x="453080" y="1955549"/>
            <a:ext cx="8801533" cy="3961648"/>
            <a:chOff x="3887687" y="1733077"/>
            <a:chExt cx="5719714" cy="3708149"/>
          </a:xfrm>
        </p:grpSpPr>
        <p:sp>
          <p:nvSpPr>
            <p:cNvPr id="63" name="Google Shape;63;p2"/>
            <p:cNvSpPr/>
            <p:nvPr/>
          </p:nvSpPr>
          <p:spPr>
            <a:xfrm>
              <a:off x="4302503" y="1733077"/>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lvl="0">
                <a:lnSpc>
                  <a:spcPct val="90000"/>
                </a:lnSpc>
              </a:pPr>
              <a:r>
                <a:rPr lang="en-US" sz="1800" b="1" dirty="0">
                  <a:solidFill>
                    <a:srgbClr val="40891F"/>
                  </a:solidFill>
                  <a:latin typeface="Helvetica Neue"/>
                  <a:ea typeface="Helvetica Neue"/>
                  <a:cs typeface="Helvetica Neue"/>
                  <a:sym typeface="Helvetica Neue"/>
                </a:rPr>
                <a:t>01</a:t>
              </a:r>
              <a:r>
                <a:rPr lang="en-US" sz="1800" b="1" dirty="0">
                  <a:solidFill>
                    <a:srgbClr val="2B62ED"/>
                  </a:solidFill>
                  <a:latin typeface="Helvetica Neue"/>
                  <a:ea typeface="Helvetica Neue"/>
                  <a:cs typeface="Helvetica Neue"/>
                  <a:sym typeface="Helvetica Neue"/>
                </a:rPr>
                <a:t> </a:t>
              </a:r>
              <a:r>
                <a:rPr lang="en-US" sz="1600" dirty="0">
                  <a:solidFill>
                    <a:schemeClr val="dk1"/>
                  </a:solidFill>
                  <a:latin typeface="Helvetica Neue"/>
                  <a:ea typeface="Helvetica Neue"/>
                  <a:cs typeface="Helvetica Neue"/>
                  <a:sym typeface="Helvetica Neue"/>
                </a:rPr>
                <a:t>Stereotype </a:t>
              </a:r>
              <a:r>
                <a:rPr lang="en-US" sz="1600" dirty="0" err="1">
                  <a:solidFill>
                    <a:schemeClr val="dk1"/>
                  </a:solidFill>
                  <a:latin typeface="Helvetica Neue"/>
                  <a:ea typeface="Helvetica Neue"/>
                  <a:cs typeface="Helvetica Neue"/>
                  <a:sym typeface="Helvetica Neue"/>
                </a:rPr>
                <a:t>Bilder</a:t>
              </a:r>
              <a:r>
                <a:rPr lang="en-US" sz="1600" dirty="0">
                  <a:solidFill>
                    <a:schemeClr val="dk1"/>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zu</a:t>
              </a:r>
              <a:r>
                <a:rPr lang="en-US" sz="1600" dirty="0">
                  <a:solidFill>
                    <a:schemeClr val="dk1"/>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erkennen</a:t>
              </a:r>
              <a:endParaRPr sz="1600" dirty="0">
                <a:solidFill>
                  <a:schemeClr val="dk1"/>
                </a:solidFill>
                <a:latin typeface="Helvetica Neue"/>
                <a:ea typeface="Helvetica Neue"/>
                <a:cs typeface="Helvetica Neue"/>
                <a:sym typeface="Helvetica Neue"/>
              </a:endParaRPr>
            </a:p>
          </p:txBody>
        </p:sp>
        <p:sp>
          <p:nvSpPr>
            <p:cNvPr id="64" name="Google Shape;64;p2"/>
            <p:cNvSpPr/>
            <p:nvPr/>
          </p:nvSpPr>
          <p:spPr>
            <a:xfrm>
              <a:off x="3887688" y="1733077"/>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5" name="Google Shape;65;p2"/>
            <p:cNvSpPr/>
            <p:nvPr/>
          </p:nvSpPr>
          <p:spPr>
            <a:xfrm>
              <a:off x="4302497" y="276575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lvl="0">
                <a:lnSpc>
                  <a:spcPct val="90000"/>
                </a:lnSpc>
              </a:pPr>
              <a:r>
                <a:rPr lang="en-US" sz="1800" b="1" dirty="0">
                  <a:solidFill>
                    <a:srgbClr val="40891F"/>
                  </a:solidFill>
                  <a:latin typeface="Helvetica Neue"/>
                  <a:ea typeface="Helvetica Neue"/>
                  <a:cs typeface="Helvetica Neue"/>
                  <a:sym typeface="Helvetica Neue"/>
                </a:rPr>
                <a:t>02</a:t>
              </a:r>
              <a:r>
                <a:rPr lang="en-US" sz="1800" dirty="0">
                  <a:solidFill>
                    <a:schemeClr val="dk1"/>
                  </a:solidFill>
                  <a:latin typeface="Helvetica Neue"/>
                  <a:ea typeface="Helvetica Neue"/>
                  <a:cs typeface="Helvetica Neue"/>
                  <a:sym typeface="Helvetica Neue"/>
                </a:rPr>
                <a:t> </a:t>
              </a:r>
              <a:r>
                <a:rPr lang="de-DE" sz="1600" dirty="0">
                  <a:solidFill>
                    <a:schemeClr val="dk1"/>
                  </a:solidFill>
                  <a:latin typeface="Helvetica Neue"/>
                  <a:ea typeface="Helvetica Neue"/>
                  <a:cs typeface="Helvetica Neue"/>
                  <a:sym typeface="Helvetica Neue"/>
                </a:rPr>
                <a:t>Sicherzustellen, dass die Bilder, die Sie für die Kommunikationsmaterialien verwenden, keine Geschlechterstereotypen verstärken</a:t>
              </a:r>
              <a:endParaRPr dirty="0"/>
            </a:p>
          </p:txBody>
        </p:sp>
        <p:sp>
          <p:nvSpPr>
            <p:cNvPr id="66" name="Google Shape;66;p2"/>
            <p:cNvSpPr/>
            <p:nvPr/>
          </p:nvSpPr>
          <p:spPr>
            <a:xfrm>
              <a:off x="3887688" y="2765751"/>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7" name="Google Shape;67;p2"/>
            <p:cNvSpPr/>
            <p:nvPr/>
          </p:nvSpPr>
          <p:spPr>
            <a:xfrm>
              <a:off x="4302498" y="3853265"/>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lvl="0">
                <a:lnSpc>
                  <a:spcPct val="90000"/>
                </a:lnSpc>
              </a:pPr>
              <a:r>
                <a:rPr lang="en-US" sz="1800" b="1" dirty="0">
                  <a:solidFill>
                    <a:srgbClr val="40891F"/>
                  </a:solidFill>
                  <a:latin typeface="Helvetica Neue"/>
                  <a:ea typeface="Helvetica Neue"/>
                  <a:cs typeface="Helvetica Neue"/>
                  <a:sym typeface="Helvetica Neue"/>
                </a:rPr>
                <a:t>03 </a:t>
              </a:r>
              <a:r>
                <a:rPr lang="de-DE" sz="1600" dirty="0">
                  <a:solidFill>
                    <a:schemeClr val="dk1"/>
                  </a:solidFill>
                  <a:latin typeface="Helvetica Neue"/>
                  <a:ea typeface="Helvetica Neue"/>
                  <a:cs typeface="Helvetica Neue"/>
                  <a:sym typeface="Helvetica Neue"/>
                </a:rPr>
                <a:t>Geschlechtsneutrale Farben und Bilder in einer Unternehmenswebsite/korporativen Bildimplementierung zu verwenden</a:t>
              </a:r>
              <a:endParaRPr sz="1600" dirty="0">
                <a:solidFill>
                  <a:schemeClr val="dk1"/>
                </a:solidFill>
                <a:latin typeface="Helvetica Neue"/>
                <a:ea typeface="Helvetica Neue"/>
                <a:cs typeface="Helvetica Neue"/>
                <a:sym typeface="Helvetica Neue"/>
              </a:endParaRPr>
            </a:p>
          </p:txBody>
        </p:sp>
        <p:sp>
          <p:nvSpPr>
            <p:cNvPr id="68" name="Google Shape;68;p2"/>
            <p:cNvSpPr/>
            <p:nvPr/>
          </p:nvSpPr>
          <p:spPr>
            <a:xfrm>
              <a:off x="3887687" y="3853265"/>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 name="Google Shape;69;p2"/>
            <p:cNvSpPr/>
            <p:nvPr/>
          </p:nvSpPr>
          <p:spPr>
            <a:xfrm>
              <a:off x="4302498" y="485681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lvl="0">
                <a:lnSpc>
                  <a:spcPct val="90000"/>
                </a:lnSpc>
              </a:pPr>
              <a:r>
                <a:rPr lang="en-US" sz="1800" b="1" dirty="0">
                  <a:solidFill>
                    <a:srgbClr val="40891F"/>
                  </a:solidFill>
                  <a:latin typeface="Helvetica Neue"/>
                  <a:ea typeface="Helvetica Neue"/>
                  <a:cs typeface="Helvetica Neue"/>
                  <a:sym typeface="Helvetica Neue"/>
                </a:rPr>
                <a:t>04 </a:t>
              </a:r>
              <a:r>
                <a:rPr lang="en-US" sz="1800" dirty="0">
                  <a:solidFill>
                    <a:schemeClr val="dk1"/>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Voreingenommene</a:t>
              </a:r>
              <a:r>
                <a:rPr lang="en-US" sz="1600" dirty="0">
                  <a:solidFill>
                    <a:schemeClr val="dk1"/>
                  </a:solidFill>
                  <a:latin typeface="Helvetica Neue"/>
                  <a:ea typeface="Helvetica Neue"/>
                  <a:cs typeface="Helvetica Neue"/>
                  <a:sym typeface="Helvetica Neue"/>
                </a:rPr>
                <a:t> E-Mails </a:t>
              </a:r>
              <a:r>
                <a:rPr lang="en-US" sz="1600" dirty="0" err="1">
                  <a:solidFill>
                    <a:schemeClr val="dk1"/>
                  </a:solidFill>
                  <a:latin typeface="Helvetica Neue"/>
                  <a:ea typeface="Helvetica Neue"/>
                  <a:cs typeface="Helvetica Neue"/>
                  <a:sym typeface="Helvetica Neue"/>
                </a:rPr>
                <a:t>zu</a:t>
              </a:r>
              <a:r>
                <a:rPr lang="en-US" sz="1600" dirty="0">
                  <a:solidFill>
                    <a:schemeClr val="dk1"/>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erkennen</a:t>
              </a:r>
              <a:endParaRPr sz="1600" dirty="0">
                <a:solidFill>
                  <a:schemeClr val="dk1"/>
                </a:solidFill>
                <a:latin typeface="Helvetica Neue"/>
                <a:ea typeface="Helvetica Neue"/>
                <a:cs typeface="Helvetica Neue"/>
                <a:sym typeface="Helvetica Neue"/>
              </a:endParaRPr>
            </a:p>
          </p:txBody>
        </p:sp>
        <p:sp>
          <p:nvSpPr>
            <p:cNvPr id="70" name="Google Shape;70;p2"/>
            <p:cNvSpPr/>
            <p:nvPr/>
          </p:nvSpPr>
          <p:spPr>
            <a:xfrm>
              <a:off x="3887687" y="4856811"/>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10" name="Google Shape;310;p20"/>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11" name="Google Shape;311;p2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12" name="Google Shape;312;p20"/>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313" name="Google Shape;313;p20"/>
          <p:cNvPicPr preferRelativeResize="0"/>
          <p:nvPr/>
        </p:nvPicPr>
        <p:blipFill rotWithShape="1">
          <a:blip r:embed="rId4">
            <a:alphaModFix/>
          </a:blip>
          <a:srcRect/>
          <a:stretch/>
        </p:blipFill>
        <p:spPr>
          <a:xfrm>
            <a:off x="490967" y="361029"/>
            <a:ext cx="914400" cy="914400"/>
          </a:xfrm>
          <a:prstGeom prst="rect">
            <a:avLst/>
          </a:prstGeom>
          <a:noFill/>
          <a:ln>
            <a:noFill/>
          </a:ln>
        </p:spPr>
      </p:pic>
      <p:pic>
        <p:nvPicPr>
          <p:cNvPr id="314" name="Google Shape;314;p20"/>
          <p:cNvPicPr preferRelativeResize="0"/>
          <p:nvPr/>
        </p:nvPicPr>
        <p:blipFill rotWithShape="1">
          <a:blip r:embed="rId5">
            <a:alphaModFix/>
          </a:blip>
          <a:srcRect/>
          <a:stretch/>
        </p:blipFill>
        <p:spPr>
          <a:xfrm>
            <a:off x="4121359" y="2293040"/>
            <a:ext cx="4884369" cy="3791813"/>
          </a:xfrm>
          <a:prstGeom prst="rect">
            <a:avLst/>
          </a:prstGeom>
          <a:noFill/>
          <a:ln>
            <a:noFill/>
          </a:ln>
        </p:spPr>
      </p:pic>
      <p:sp>
        <p:nvSpPr>
          <p:cNvPr id="315" name="Google Shape;315;p20"/>
          <p:cNvSpPr txBox="1"/>
          <p:nvPr/>
        </p:nvSpPr>
        <p:spPr>
          <a:xfrm>
            <a:off x="646023" y="1230347"/>
            <a:ext cx="8616610" cy="923289"/>
          </a:xfrm>
          <a:prstGeom prst="rect">
            <a:avLst/>
          </a:prstGeom>
          <a:noFill/>
          <a:ln>
            <a:noFill/>
          </a:ln>
        </p:spPr>
        <p:txBody>
          <a:bodyPr spcFirstLastPara="1" wrap="square" lIns="91425" tIns="45700" rIns="91425" bIns="45700" anchor="t" anchorCtr="0">
            <a:spAutoFit/>
          </a:bodyPr>
          <a:lstStyle/>
          <a:p>
            <a:pPr lvl="0" algn="just"/>
            <a:r>
              <a:rPr lang="de-DE" sz="1800" dirty="0">
                <a:latin typeface="Helvetica Neue"/>
                <a:ea typeface="Helvetica Neue"/>
                <a:cs typeface="Helvetica Neue"/>
                <a:sym typeface="Helvetica Neue"/>
              </a:rPr>
              <a:t>Berufe und Anstellungen sind oft geschlechterstereotypisiert. Achten Sie besonders darauf, Stereotypen zu vermeiden, wenn Sie über die Berufe von Menschen sprechen.</a:t>
            </a:r>
            <a:endParaRPr sz="1800" dirty="0">
              <a:solidFill>
                <a:srgbClr val="000000"/>
              </a:solidFill>
              <a:latin typeface="Helvetica Neue"/>
              <a:ea typeface="Helvetica Neue"/>
              <a:cs typeface="Helvetica Neue"/>
              <a:sym typeface="Helvetica Neue"/>
            </a:endParaRPr>
          </a:p>
        </p:txBody>
      </p:sp>
      <p:sp>
        <p:nvSpPr>
          <p:cNvPr id="316" name="Google Shape;316;p20"/>
          <p:cNvSpPr txBox="1"/>
          <p:nvPr/>
        </p:nvSpPr>
        <p:spPr>
          <a:xfrm>
            <a:off x="711010" y="2169292"/>
            <a:ext cx="3157834" cy="646290"/>
          </a:xfrm>
          <a:prstGeom prst="rect">
            <a:avLst/>
          </a:prstGeom>
          <a:noFill/>
          <a:ln>
            <a:noFill/>
          </a:ln>
        </p:spPr>
        <p:txBody>
          <a:bodyPr spcFirstLastPara="1" wrap="square" lIns="91425" tIns="45700" rIns="91425" bIns="45700" anchor="t" anchorCtr="0">
            <a:spAutoFit/>
          </a:bodyPr>
          <a:lstStyle/>
          <a:p>
            <a:pPr lvl="0"/>
            <a:r>
              <a:rPr lang="de-DE" sz="1800" dirty="0">
                <a:latin typeface="Helvetica Neue"/>
                <a:ea typeface="Helvetica Neue"/>
                <a:cs typeface="Helvetica Neue"/>
                <a:sym typeface="Helvetica Neue"/>
              </a:rPr>
              <a:t>"Ich muss mit der Sekretärin sprechen – ist </a:t>
            </a:r>
            <a:r>
              <a:rPr lang="de-DE" sz="1800" b="1" dirty="0">
                <a:latin typeface="Helvetica Neue"/>
                <a:ea typeface="Helvetica Neue"/>
                <a:cs typeface="Helvetica Neue"/>
                <a:sym typeface="Helvetica Neue"/>
              </a:rPr>
              <a:t>sie</a:t>
            </a:r>
            <a:r>
              <a:rPr lang="de-DE" sz="1800" dirty="0">
                <a:latin typeface="Helvetica Neue"/>
                <a:ea typeface="Helvetica Neue"/>
                <a:cs typeface="Helvetica Neue"/>
                <a:sym typeface="Helvetica Neue"/>
              </a:rPr>
              <a:t> im Büro?</a:t>
            </a:r>
            <a:endParaRPr dirty="0"/>
          </a:p>
        </p:txBody>
      </p:sp>
      <p:sp>
        <p:nvSpPr>
          <p:cNvPr id="317" name="Google Shape;317;p20"/>
          <p:cNvSpPr txBox="1"/>
          <p:nvPr/>
        </p:nvSpPr>
        <p:spPr>
          <a:xfrm>
            <a:off x="646023" y="4655066"/>
            <a:ext cx="3157834" cy="1569620"/>
          </a:xfrm>
          <a:prstGeom prst="rect">
            <a:avLst/>
          </a:prstGeom>
          <a:noFill/>
          <a:ln>
            <a:noFill/>
          </a:ln>
        </p:spPr>
        <p:txBody>
          <a:bodyPr spcFirstLastPara="1" wrap="square" lIns="91425" tIns="45700" rIns="91425" bIns="45700" anchor="t" anchorCtr="0">
            <a:spAutoFit/>
          </a:bodyPr>
          <a:lstStyle/>
          <a:p>
            <a:pPr lvl="0"/>
            <a:r>
              <a:rPr lang="de-DE" sz="1600" dirty="0">
                <a:latin typeface="Helvetica Neue"/>
                <a:ea typeface="Helvetica Neue"/>
                <a:cs typeface="Helvetica Neue"/>
                <a:sym typeface="Helvetica Neue"/>
              </a:rPr>
              <a:t>Berufe und Berufe sind oft geschlechterstereotypisiert. </a:t>
            </a:r>
            <a:r>
              <a:rPr lang="de-DE" sz="1600" b="1" dirty="0">
                <a:latin typeface="Helvetica Neue"/>
                <a:ea typeface="Helvetica Neue"/>
                <a:cs typeface="Helvetica Neue"/>
                <a:sym typeface="Helvetica Neue"/>
              </a:rPr>
              <a:t>Achten</a:t>
            </a:r>
            <a:r>
              <a:rPr lang="de-DE" sz="1600" dirty="0">
                <a:latin typeface="Helvetica Neue"/>
                <a:ea typeface="Helvetica Neue"/>
                <a:cs typeface="Helvetica Neue"/>
                <a:sym typeface="Helvetica Neue"/>
              </a:rPr>
              <a:t> Sie besonders darauf, </a:t>
            </a:r>
            <a:r>
              <a:rPr lang="de-DE" sz="1600" b="1" dirty="0">
                <a:latin typeface="Helvetica Neue"/>
                <a:ea typeface="Helvetica Neue"/>
                <a:cs typeface="Helvetica Neue"/>
                <a:sym typeface="Helvetica Neue"/>
              </a:rPr>
              <a:t>Stereotypen</a:t>
            </a:r>
            <a:r>
              <a:rPr lang="de-DE" sz="1600" dirty="0">
                <a:latin typeface="Helvetica Neue"/>
                <a:ea typeface="Helvetica Neue"/>
                <a:cs typeface="Helvetica Neue"/>
                <a:sym typeface="Helvetica Neue"/>
              </a:rPr>
              <a:t> zu </a:t>
            </a:r>
            <a:r>
              <a:rPr lang="de-DE" sz="1600" b="1" dirty="0">
                <a:latin typeface="Helvetica Neue"/>
                <a:ea typeface="Helvetica Neue"/>
                <a:cs typeface="Helvetica Neue"/>
                <a:sym typeface="Helvetica Neue"/>
              </a:rPr>
              <a:t>vermeiden</a:t>
            </a:r>
            <a:r>
              <a:rPr lang="de-DE" sz="1600" dirty="0">
                <a:latin typeface="Helvetica Neue"/>
                <a:ea typeface="Helvetica Neue"/>
                <a:cs typeface="Helvetica Neue"/>
                <a:sym typeface="Helvetica Neue"/>
              </a:rPr>
              <a:t>, wenn Sie </a:t>
            </a:r>
            <a:r>
              <a:rPr lang="de-DE" sz="1600" b="1" dirty="0">
                <a:latin typeface="Helvetica Neue"/>
                <a:ea typeface="Helvetica Neue"/>
                <a:cs typeface="Helvetica Neue"/>
                <a:sym typeface="Helvetica Neue"/>
              </a:rPr>
              <a:t>über die Berufe von Menschen sprechen</a:t>
            </a:r>
            <a:r>
              <a:rPr lang="de-DE" sz="1600" dirty="0">
                <a:latin typeface="Helvetica Neue"/>
                <a:ea typeface="Helvetica Neue"/>
                <a:cs typeface="Helvetica Neue"/>
                <a:sym typeface="Helvetica Neue"/>
              </a:rPr>
              <a:t>.</a:t>
            </a:r>
            <a:endParaRPr sz="1600" b="1" dirty="0">
              <a:solidFill>
                <a:srgbClr val="000000"/>
              </a:solidFill>
              <a:latin typeface="Helvetica Neue"/>
              <a:ea typeface="Helvetica Neue"/>
              <a:cs typeface="Helvetica Neue"/>
              <a:sym typeface="Helvetica Neue"/>
            </a:endParaRPr>
          </a:p>
        </p:txBody>
      </p:sp>
      <p:sp>
        <p:nvSpPr>
          <p:cNvPr id="318" name="Google Shape;318;p20"/>
          <p:cNvSpPr/>
          <p:nvPr/>
        </p:nvSpPr>
        <p:spPr>
          <a:xfrm>
            <a:off x="2449251" y="3020956"/>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19" name="Google Shape;319;p20"/>
          <p:cNvSpPr/>
          <p:nvPr/>
        </p:nvSpPr>
        <p:spPr>
          <a:xfrm>
            <a:off x="2634091" y="3169647"/>
            <a:ext cx="1773444" cy="1308385"/>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25" name="Google Shape;325;p21"/>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26" name="Google Shape;326;p21"/>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27" name="Google Shape;327;p21"/>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328" name="Google Shape;328;p21"/>
          <p:cNvPicPr preferRelativeResize="0"/>
          <p:nvPr/>
        </p:nvPicPr>
        <p:blipFill rotWithShape="1">
          <a:blip r:embed="rId4">
            <a:alphaModFix/>
          </a:blip>
          <a:srcRect/>
          <a:stretch/>
        </p:blipFill>
        <p:spPr>
          <a:xfrm>
            <a:off x="490967" y="361029"/>
            <a:ext cx="914400" cy="914400"/>
          </a:xfrm>
          <a:prstGeom prst="rect">
            <a:avLst/>
          </a:prstGeom>
          <a:noFill/>
          <a:ln>
            <a:noFill/>
          </a:ln>
        </p:spPr>
      </p:pic>
      <p:pic>
        <p:nvPicPr>
          <p:cNvPr id="329" name="Google Shape;329;p21"/>
          <p:cNvPicPr preferRelativeResize="0"/>
          <p:nvPr/>
        </p:nvPicPr>
        <p:blipFill rotWithShape="1">
          <a:blip r:embed="rId5">
            <a:alphaModFix/>
          </a:blip>
          <a:srcRect/>
          <a:stretch/>
        </p:blipFill>
        <p:spPr>
          <a:xfrm>
            <a:off x="4591263" y="1708527"/>
            <a:ext cx="4583380" cy="4091944"/>
          </a:xfrm>
          <a:prstGeom prst="rect">
            <a:avLst/>
          </a:prstGeom>
          <a:noFill/>
          <a:ln>
            <a:noFill/>
          </a:ln>
        </p:spPr>
      </p:pic>
      <p:sp>
        <p:nvSpPr>
          <p:cNvPr id="330" name="Google Shape;330;p21"/>
          <p:cNvSpPr txBox="1"/>
          <p:nvPr/>
        </p:nvSpPr>
        <p:spPr>
          <a:xfrm>
            <a:off x="672258" y="4600142"/>
            <a:ext cx="3870503" cy="1477287"/>
          </a:xfrm>
          <a:prstGeom prst="rect">
            <a:avLst/>
          </a:prstGeom>
          <a:noFill/>
          <a:ln>
            <a:noFill/>
          </a:ln>
        </p:spPr>
        <p:txBody>
          <a:bodyPr spcFirstLastPara="1" wrap="square" lIns="91425" tIns="45700" rIns="91425" bIns="45700" anchor="t" anchorCtr="0">
            <a:spAutoFit/>
          </a:bodyPr>
          <a:lstStyle/>
          <a:p>
            <a:pPr lvl="0"/>
            <a:r>
              <a:rPr lang="de-DE" sz="1800" dirty="0">
                <a:latin typeface="Helvetica Neue"/>
                <a:ea typeface="Helvetica Neue"/>
                <a:cs typeface="Helvetica Neue"/>
                <a:sym typeface="Helvetica Neue"/>
              </a:rPr>
              <a:t>Verlassen Sie sich nicht auf </a:t>
            </a:r>
            <a:r>
              <a:rPr lang="de-DE" sz="1800" b="1" dirty="0">
                <a:latin typeface="Helvetica Neue"/>
                <a:ea typeface="Helvetica Neue"/>
                <a:cs typeface="Helvetica Neue"/>
                <a:sym typeface="Helvetica Neue"/>
              </a:rPr>
              <a:t>"er/ihm/Mann"</a:t>
            </a:r>
            <a:r>
              <a:rPr lang="de-DE" sz="1800" dirty="0">
                <a:latin typeface="Helvetica Neue"/>
                <a:ea typeface="Helvetica Neue"/>
                <a:cs typeface="Helvetica Neue"/>
                <a:sym typeface="Helvetica Neue"/>
              </a:rPr>
              <a:t>, wenn Sie abstrakt über eine Person sprechen – das schließt Frauen aus dem Gespräch aus.</a:t>
            </a:r>
            <a:endParaRPr dirty="0"/>
          </a:p>
        </p:txBody>
      </p:sp>
      <p:sp>
        <p:nvSpPr>
          <p:cNvPr id="331" name="Google Shape;331;p21"/>
          <p:cNvSpPr/>
          <p:nvPr/>
        </p:nvSpPr>
        <p:spPr>
          <a:xfrm>
            <a:off x="2733676" y="2867395"/>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32" name="Google Shape;332;p21"/>
          <p:cNvSpPr/>
          <p:nvPr/>
        </p:nvSpPr>
        <p:spPr>
          <a:xfrm>
            <a:off x="2904560" y="3019732"/>
            <a:ext cx="1773444" cy="1308385"/>
          </a:xfrm>
          <a:prstGeom prst="wedgeEllipseCallout">
            <a:avLst>
              <a:gd name="adj1" fmla="val -55254"/>
              <a:gd name="adj2" fmla="val 62500"/>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38" name="Google Shape;338;p22"/>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39" name="Google Shape;339;p2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40" name="Google Shape;340;p22"/>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a:p>
            <a:pPr marL="0" marR="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341" name="Google Shape;341;p22"/>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342" name="Google Shape;342;p22"/>
          <p:cNvSpPr txBox="1"/>
          <p:nvPr/>
        </p:nvSpPr>
        <p:spPr>
          <a:xfrm>
            <a:off x="528442" y="1366197"/>
            <a:ext cx="8293230" cy="3970277"/>
          </a:xfrm>
          <a:prstGeom prst="rect">
            <a:avLst/>
          </a:prstGeom>
          <a:noFill/>
          <a:ln>
            <a:noFill/>
          </a:ln>
        </p:spPr>
        <p:txBody>
          <a:bodyPr spcFirstLastPara="1" wrap="square" lIns="91425" tIns="45700" rIns="91425" bIns="45700" anchor="t" anchorCtr="0">
            <a:spAutoFit/>
          </a:bodyPr>
          <a:lstStyle/>
          <a:p>
            <a:pPr lvl="0"/>
            <a:r>
              <a:rPr lang="de-DE" sz="1800" b="1" dirty="0">
                <a:latin typeface="Helvetica Neue"/>
                <a:ea typeface="Helvetica Neue"/>
                <a:cs typeface="Helvetica Neue"/>
                <a:sym typeface="Helvetica Neue"/>
              </a:rPr>
              <a:t>Lesen Sie einige Auszüge aus E-Mails. Auszug 1</a:t>
            </a:r>
            <a:endParaRPr dirty="0"/>
          </a:p>
          <a:p>
            <a:pPr marL="0" marR="0" lvl="0" indent="0" algn="l" rtl="0">
              <a:spcBef>
                <a:spcPts val="0"/>
              </a:spcBef>
              <a:spcAft>
                <a:spcPts val="0"/>
              </a:spcAft>
              <a:buNone/>
            </a:pPr>
            <a:endParaRPr sz="1800" b="1" dirty="0">
              <a:solidFill>
                <a:srgbClr val="000000"/>
              </a:solidFill>
              <a:latin typeface="Helvetica Neue"/>
              <a:ea typeface="Helvetica Neue"/>
              <a:cs typeface="Helvetica Neue"/>
              <a:sym typeface="Helvetica Neue"/>
            </a:endParaRPr>
          </a:p>
          <a:p>
            <a:pPr lvl="0"/>
            <a:r>
              <a:rPr lang="de-DE" sz="1800" dirty="0">
                <a:latin typeface="Helvetica Neue"/>
                <a:ea typeface="Helvetica Neue"/>
                <a:cs typeface="Helvetica Neue"/>
                <a:sym typeface="Helvetica Neue"/>
              </a:rPr>
              <a:t>Wie viele Fälle von geschlechtsdiskriminierender Sprache haben Sie gezählt?</a:t>
            </a:r>
          </a:p>
          <a:p>
            <a:pPr lvl="0"/>
            <a:endParaRPr sz="1800" dirty="0">
              <a:solidFill>
                <a:srgbClr val="000000"/>
              </a:solidFill>
              <a:latin typeface="Helvetica Neue"/>
              <a:ea typeface="Helvetica Neue"/>
              <a:cs typeface="Helvetica Neue"/>
              <a:sym typeface="Helvetica Neue"/>
            </a:endParaRPr>
          </a:p>
          <a:p>
            <a:pPr lvl="0"/>
            <a:r>
              <a:rPr lang="en-US" sz="1800" b="1" dirty="0" err="1">
                <a:latin typeface="Helvetica Neue"/>
                <a:ea typeface="Helvetica Neue"/>
                <a:cs typeface="Helvetica Neue"/>
                <a:sym typeface="Helvetica Neue"/>
              </a:rPr>
              <a:t>Hinweise</a:t>
            </a:r>
            <a:r>
              <a:rPr lang="en-US" sz="1800" b="1" dirty="0">
                <a:latin typeface="Helvetica Neue"/>
                <a:ea typeface="Helvetica Neue"/>
                <a:cs typeface="Helvetica Neue"/>
                <a:sym typeface="Helvetica Neue"/>
              </a:rPr>
              <a:t>:</a:t>
            </a:r>
            <a:r>
              <a:rPr lang="en-US" sz="1800" dirty="0">
                <a:solidFill>
                  <a:srgbClr val="000000"/>
                </a:solidFill>
                <a:latin typeface="Helvetica Neue"/>
                <a:ea typeface="Helvetica Neue"/>
                <a:cs typeface="Helvetica Neue"/>
                <a:sym typeface="Helvetica Neue"/>
              </a:rPr>
              <a:t> </a:t>
            </a:r>
            <a:r>
              <a:rPr lang="de-DE" sz="1800" i="1" dirty="0">
                <a:latin typeface="Helvetica Neue"/>
                <a:ea typeface="Helvetica Neue"/>
                <a:cs typeface="Helvetica Neue"/>
                <a:sym typeface="Helvetica Neue"/>
              </a:rPr>
              <a:t>Namenskonventionen, Titel und wie man sich auf Personen bezieht/ Wort- oder Phrasenhierarchie/ Diminutiv-Affixe/ Begriffe für Frauen</a:t>
            </a:r>
            <a:endParaRPr dirty="0"/>
          </a:p>
          <a:p>
            <a:pPr marL="0" marR="0" lvl="0" indent="0" algn="l" rtl="0">
              <a:spcBef>
                <a:spcPts val="0"/>
              </a:spcBef>
              <a:spcAft>
                <a:spcPts val="0"/>
              </a:spcAft>
              <a:buNone/>
            </a:pPr>
            <a:endParaRPr sz="1800" i="1" dirty="0">
              <a:solidFill>
                <a:srgbClr val="000000"/>
              </a:solidFill>
              <a:latin typeface="Helvetica Neue"/>
              <a:ea typeface="Helvetica Neue"/>
              <a:cs typeface="Helvetica Neue"/>
              <a:sym typeface="Helvetica Neue"/>
            </a:endParaRPr>
          </a:p>
          <a:p>
            <a:pPr lvl="0"/>
            <a:r>
              <a:rPr lang="en-US" sz="1800" b="1" dirty="0" err="1">
                <a:latin typeface="Helvetica Neue"/>
                <a:ea typeface="Helvetica Neue"/>
                <a:cs typeface="Helvetica Neue"/>
                <a:sym typeface="Helvetica Neue"/>
              </a:rPr>
              <a:t>Auszug</a:t>
            </a:r>
            <a:r>
              <a:rPr lang="en-US" sz="1800" b="1" dirty="0">
                <a:latin typeface="Helvetica Neue"/>
                <a:ea typeface="Helvetica Neue"/>
                <a:cs typeface="Helvetica Neue"/>
                <a:sym typeface="Helvetica Neue"/>
              </a:rPr>
              <a:t> 1</a:t>
            </a:r>
            <a:r>
              <a:rPr lang="en-US" sz="1800" b="1" dirty="0">
                <a:solidFill>
                  <a:srgbClr val="000000"/>
                </a:solidFill>
                <a:latin typeface="Helvetica Neue"/>
                <a:ea typeface="Helvetica Neue"/>
                <a:cs typeface="Helvetica Neue"/>
                <a:sym typeface="Helvetica Neue"/>
              </a:rPr>
              <a:t>:</a:t>
            </a:r>
            <a:endParaRPr dirty="0"/>
          </a:p>
          <a:p>
            <a:pPr marL="0" marR="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lvl="0"/>
            <a:r>
              <a:rPr lang="de-DE" sz="1800" dirty="0">
                <a:latin typeface="Helvetica Neue"/>
                <a:ea typeface="Helvetica Neue"/>
                <a:cs typeface="Helvetica Neue"/>
                <a:sym typeface="Helvetica Neue"/>
              </a:rPr>
              <a:t>Jeder Mensch hat das Recht, seinen Arbeitgeber zu wählen und seine Arbeit 
von sich aus aufzunehmen, sofern er die erforderlichen Qualifikationskriterien erfüllt und vom Arbeitgeber für die Tätigkeit als geeignet erachtet werden. Die Regierung darf sich nicht in dieses Recht einmischen, außer in den Fällen, in denen die betreffende Person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p:nvPr/>
        </p:nvSpPr>
        <p:spPr>
          <a:xfrm>
            <a:off x="168668" y="142570"/>
            <a:ext cx="9432532" cy="7096430"/>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48" name="Google Shape;348;p23"/>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49" name="Google Shape;349;p2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50" name="Google Shape;350;p23"/>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Unit 2</a:t>
            </a:r>
            <a:endParaRPr dirty="0"/>
          </a:p>
          <a:p>
            <a:pPr lvl="0"/>
            <a:r>
              <a:rPr lang="de-DE" sz="1800" dirty="0">
                <a:latin typeface="Helvetica Neue"/>
                <a:ea typeface="Helvetica Neue"/>
                <a:cs typeface="Helvetica Neue"/>
                <a:sym typeface="Helvetica Neue"/>
              </a:rPr>
              <a:t>So erkennen Sie voreingenommene E-Mails</a:t>
            </a:r>
            <a:endParaRPr dirty="0"/>
          </a:p>
          <a:p>
            <a:pPr marL="0" marR="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351" name="Google Shape;351;p23"/>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352" name="Google Shape;352;p23"/>
          <p:cNvSpPr txBox="1"/>
          <p:nvPr/>
        </p:nvSpPr>
        <p:spPr>
          <a:xfrm>
            <a:off x="528442" y="1366197"/>
            <a:ext cx="8293230" cy="3416279"/>
          </a:xfrm>
          <a:prstGeom prst="rect">
            <a:avLst/>
          </a:prstGeom>
          <a:noFill/>
          <a:ln>
            <a:noFill/>
          </a:ln>
        </p:spPr>
        <p:txBody>
          <a:bodyPr spcFirstLastPara="1" wrap="square" lIns="91425" tIns="45700" rIns="91425" bIns="45700" anchor="t" anchorCtr="0">
            <a:spAutoFit/>
          </a:bodyPr>
          <a:lstStyle/>
          <a:p>
            <a:pPr lvl="0"/>
            <a:r>
              <a:rPr lang="de-DE" sz="1800" b="1" dirty="0">
                <a:latin typeface="Helvetica Neue"/>
                <a:ea typeface="Helvetica Neue"/>
                <a:cs typeface="Helvetica Neue"/>
                <a:sym typeface="Helvetica Neue"/>
              </a:rPr>
              <a:t>Lesen Sie einige Auszüge aus E-Mails. Auszug 2</a:t>
            </a:r>
            <a:endParaRPr dirty="0"/>
          </a:p>
          <a:p>
            <a:pPr marL="0" marR="0" lvl="0" indent="0" algn="l" rtl="0">
              <a:spcBef>
                <a:spcPts val="0"/>
              </a:spcBef>
              <a:spcAft>
                <a:spcPts val="0"/>
              </a:spcAft>
              <a:buNone/>
            </a:pPr>
            <a:endParaRPr sz="1800" b="1" dirty="0">
              <a:solidFill>
                <a:srgbClr val="000000"/>
              </a:solidFill>
              <a:latin typeface="Helvetica Neue"/>
              <a:ea typeface="Helvetica Neue"/>
              <a:cs typeface="Helvetica Neue"/>
              <a:sym typeface="Helvetica Neue"/>
            </a:endParaRPr>
          </a:p>
          <a:p>
            <a:pPr lvl="0"/>
            <a:r>
              <a:rPr lang="de-DE" sz="1800" dirty="0">
                <a:latin typeface="Helvetica Neue"/>
                <a:ea typeface="Helvetica Neue"/>
                <a:cs typeface="Helvetica Neue"/>
                <a:sym typeface="Helvetica Neue"/>
              </a:rPr>
              <a:t>Wie viele Fälle von geschlechtsdiskriminierender Sprache haben Sie gezählt?</a:t>
            </a:r>
            <a:endParaRPr dirty="0"/>
          </a:p>
          <a:p>
            <a:pPr marL="0" marR="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lvl="0"/>
            <a:r>
              <a:rPr lang="de-DE" sz="1800" b="1" dirty="0">
                <a:latin typeface="Helvetica Neue"/>
                <a:ea typeface="Helvetica Neue"/>
                <a:cs typeface="Helvetica Neue"/>
                <a:sym typeface="Helvetica Neue"/>
              </a:rPr>
              <a:t>Hinweise: </a:t>
            </a:r>
            <a:r>
              <a:rPr lang="de-DE" sz="1800" i="1" dirty="0">
                <a:latin typeface="Helvetica Neue"/>
                <a:ea typeface="Helvetica Neue"/>
                <a:cs typeface="Helvetica Neue"/>
                <a:sym typeface="Helvetica Neue"/>
              </a:rPr>
              <a:t>Namenskonventionen, Titel und wie man sich auf Personen bezieht/ Wort- oder Phrasenhierarchie/ Diminutiv-Affixe/ Begriffe für Frauen</a:t>
            </a:r>
            <a:endParaRPr sz="1800" i="1" dirty="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1800" b="1" dirty="0">
              <a:solidFill>
                <a:srgbClr val="000000"/>
              </a:solidFill>
              <a:latin typeface="Helvetica Neue"/>
              <a:ea typeface="Helvetica Neue"/>
              <a:cs typeface="Helvetica Neue"/>
              <a:sym typeface="Helvetica Neue"/>
            </a:endParaRPr>
          </a:p>
          <a:p>
            <a:pPr lvl="0"/>
            <a:r>
              <a:rPr lang="en-US" sz="1800" b="1" dirty="0" err="1">
                <a:latin typeface="Helvetica Neue"/>
                <a:ea typeface="Helvetica Neue"/>
                <a:cs typeface="Helvetica Neue"/>
                <a:sym typeface="Helvetica Neue"/>
              </a:rPr>
              <a:t>Auszug</a:t>
            </a:r>
            <a:r>
              <a:rPr lang="en-US" sz="1800" b="1" dirty="0">
                <a:latin typeface="Helvetica Neue"/>
                <a:ea typeface="Helvetica Neue"/>
                <a:cs typeface="Helvetica Neue"/>
                <a:sym typeface="Helvetica Neue"/>
              </a:rPr>
              <a:t> 2:</a:t>
            </a:r>
          </a:p>
          <a:p>
            <a:pPr lvl="0"/>
            <a:endParaRPr sz="1800" dirty="0">
              <a:solidFill>
                <a:srgbClr val="000000"/>
              </a:solidFill>
              <a:latin typeface="Helvetica Neue"/>
              <a:ea typeface="Helvetica Neue"/>
              <a:cs typeface="Helvetica Neue"/>
              <a:sym typeface="Helvetica Neue"/>
            </a:endParaRPr>
          </a:p>
          <a:p>
            <a:pPr lvl="0"/>
            <a:r>
              <a:rPr lang="de-DE" sz="1800" dirty="0">
                <a:latin typeface="Helvetica Neue"/>
                <a:ea typeface="Helvetica Neue"/>
                <a:cs typeface="Helvetica Neue"/>
                <a:sym typeface="Helvetica Neue"/>
              </a:rPr>
              <a:t>Jede Kandidatin muss ihre Bewerbung bis Montag, den 12. Dezember um 12.00 Uhr einreichen. Weitere Informationen finden Sie in der vollständigen Anwendung.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pic>
        <p:nvPicPr>
          <p:cNvPr id="357" name="Google Shape;357;p24"/>
          <p:cNvPicPr preferRelativeResize="0"/>
          <p:nvPr/>
        </p:nvPicPr>
        <p:blipFill rotWithShape="1">
          <a:blip r:embed="rId3">
            <a:alphaModFix/>
          </a:blip>
          <a:srcRect/>
          <a:stretch/>
        </p:blipFill>
        <p:spPr>
          <a:xfrm>
            <a:off x="3173741" y="812347"/>
            <a:ext cx="3810000" cy="3810000"/>
          </a:xfrm>
          <a:prstGeom prst="rect">
            <a:avLst/>
          </a:prstGeom>
          <a:noFill/>
          <a:ln>
            <a:noFill/>
          </a:ln>
        </p:spPr>
      </p:pic>
      <p:grpSp>
        <p:nvGrpSpPr>
          <p:cNvPr id="358" name="Google Shape;358;p24"/>
          <p:cNvGrpSpPr/>
          <p:nvPr/>
        </p:nvGrpSpPr>
        <p:grpSpPr>
          <a:xfrm>
            <a:off x="114300" y="228609"/>
            <a:ext cx="9525000" cy="6826770"/>
            <a:chOff x="260375" y="272846"/>
            <a:chExt cx="9229725" cy="6772275"/>
          </a:xfrm>
        </p:grpSpPr>
        <p:sp>
          <p:nvSpPr>
            <p:cNvPr id="359" name="Google Shape;359;p24"/>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0" name="Google Shape;360;p24"/>
            <p:cNvPicPr preferRelativeResize="0"/>
            <p:nvPr/>
          </p:nvPicPr>
          <p:blipFill rotWithShape="1">
            <a:blip r:embed="rId4">
              <a:alphaModFix/>
            </a:blip>
            <a:srcRect/>
            <a:stretch/>
          </p:blipFill>
          <p:spPr>
            <a:xfrm>
              <a:off x="6248872" y="6244780"/>
              <a:ext cx="1095374" cy="390524"/>
            </a:xfrm>
            <a:prstGeom prst="rect">
              <a:avLst/>
            </a:prstGeom>
            <a:noFill/>
            <a:ln>
              <a:noFill/>
            </a:ln>
          </p:spPr>
        </p:pic>
        <p:pic>
          <p:nvPicPr>
            <p:cNvPr id="361" name="Google Shape;361;p24"/>
            <p:cNvPicPr preferRelativeResize="0"/>
            <p:nvPr/>
          </p:nvPicPr>
          <p:blipFill rotWithShape="1">
            <a:blip r:embed="rId5">
              <a:alphaModFix/>
            </a:blip>
            <a:srcRect/>
            <a:stretch/>
          </p:blipFill>
          <p:spPr>
            <a:xfrm>
              <a:off x="478301" y="6155947"/>
              <a:ext cx="2714624" cy="571499"/>
            </a:xfrm>
            <a:prstGeom prst="rect">
              <a:avLst/>
            </a:prstGeom>
            <a:noFill/>
            <a:ln>
              <a:noFill/>
            </a:ln>
          </p:spPr>
        </p:pic>
      </p:grpSp>
      <p:sp>
        <p:nvSpPr>
          <p:cNvPr id="362" name="Google Shape;362;p24"/>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363" name="Google Shape;363;p24"/>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365" name="Google Shape;365;p24"/>
          <p:cNvSpPr txBox="1"/>
          <p:nvPr/>
        </p:nvSpPr>
        <p:spPr>
          <a:xfrm>
            <a:off x="2133600" y="4835149"/>
            <a:ext cx="6705600" cy="369332"/>
          </a:xfrm>
          <a:prstGeom prst="rect">
            <a:avLst/>
          </a:prstGeom>
          <a:noFill/>
          <a:ln>
            <a:noFill/>
          </a:ln>
        </p:spPr>
        <p:txBody>
          <a:bodyPr spcFirstLastPara="1" wrap="square" lIns="91425" tIns="45700" rIns="91425" bIns="45700" anchor="t" anchorCtr="0">
            <a:spAutoFit/>
          </a:bodyPr>
          <a:lstStyle/>
          <a:p>
            <a:pPr lvl="0"/>
            <a:r>
              <a:rPr lang="de-DE" sz="1800" b="1" dirty="0">
                <a:solidFill>
                  <a:schemeClr val="dk1"/>
                </a:solidFill>
                <a:latin typeface="Helvetica Neue"/>
                <a:ea typeface="Helvetica Neue"/>
                <a:cs typeface="Helvetica Neue"/>
                <a:sym typeface="Helvetica Neue"/>
              </a:rPr>
              <a:t>Bilden Sie sich weiter auf:</a:t>
            </a:r>
            <a:r>
              <a:rPr lang="en-US" sz="1800" b="1" dirty="0">
                <a:solidFill>
                  <a:schemeClr val="dk1"/>
                </a:solidFill>
                <a:latin typeface="Helvetica Neue"/>
                <a:ea typeface="Helvetica Neue"/>
                <a:cs typeface="Helvetica Neue"/>
                <a:sym typeface="Helvetica Neue"/>
              </a:rPr>
              <a:t> </a:t>
            </a:r>
            <a:r>
              <a:rPr lang="en-US" sz="1800" b="1" u="sng" dirty="0">
                <a:solidFill>
                  <a:srgbClr val="78D74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n-US" sz="1800" b="1" dirty="0">
                <a:solidFill>
                  <a:srgbClr val="78D74F"/>
                </a:solidFill>
                <a:latin typeface="Helvetica Neue"/>
                <a:ea typeface="Helvetica Neue"/>
                <a:cs typeface="Helvetica Neue"/>
                <a:sym typeface="Helvetica Neue"/>
              </a:rPr>
              <a:t>  </a:t>
            </a:r>
            <a:endParaRPr sz="1800" dirty="0">
              <a:solidFill>
                <a:srgbClr val="78D74F"/>
              </a:solidFill>
              <a:latin typeface="Calibri"/>
              <a:ea typeface="Calibri"/>
              <a:cs typeface="Calibri"/>
              <a:sym typeface="Calibri"/>
            </a:endParaRPr>
          </a:p>
        </p:txBody>
      </p:sp>
      <p:sp>
        <p:nvSpPr>
          <p:cNvPr id="2" name="Textfeld 1">
            <a:extLst>
              <a:ext uri="{FF2B5EF4-FFF2-40B4-BE49-F238E27FC236}">
                <a16:creationId xmlns:a16="http://schemas.microsoft.com/office/drawing/2014/main" id="{8ABBAB38-076C-287A-21DF-1CA9D551CF11}"/>
              </a:ext>
            </a:extLst>
          </p:cNvPr>
          <p:cNvSpPr txBox="1"/>
          <p:nvPr/>
        </p:nvSpPr>
        <p:spPr>
          <a:xfrm>
            <a:off x="3619500" y="3895725"/>
            <a:ext cx="3219450" cy="523220"/>
          </a:xfrm>
          <a:prstGeom prst="rect">
            <a:avLst/>
          </a:prstGeom>
          <a:noFill/>
        </p:spPr>
        <p:txBody>
          <a:bodyPr wrap="square" rtlCol="0">
            <a:spAutoFit/>
          </a:bodyPr>
          <a:lstStyle/>
          <a:p>
            <a:r>
              <a:rPr lang="de-DE" sz="2800" dirty="0"/>
              <a:t>VIELEN DANK!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3"/>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76" name="Google Shape;76;p3"/>
          <p:cNvPicPr preferRelativeResize="0"/>
          <p:nvPr/>
        </p:nvPicPr>
        <p:blipFill rotWithShape="1">
          <a:blip r:embed="rId3">
            <a:alphaModFix/>
          </a:blip>
          <a:srcRect/>
          <a:stretch/>
        </p:blipFill>
        <p:spPr>
          <a:xfrm>
            <a:off x="108737" y="6817211"/>
            <a:ext cx="2143124" cy="447674"/>
          </a:xfrm>
          <a:prstGeom prst="rect">
            <a:avLst/>
          </a:prstGeom>
          <a:noFill/>
          <a:ln>
            <a:noFill/>
          </a:ln>
        </p:spPr>
      </p:pic>
      <p:sp>
        <p:nvSpPr>
          <p:cNvPr id="77" name="Google Shape;77;p3"/>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78" name="Google Shape;78;p3"/>
          <p:cNvSpPr txBox="1"/>
          <p:nvPr/>
        </p:nvSpPr>
        <p:spPr>
          <a:xfrm>
            <a:off x="4818965" y="545892"/>
            <a:ext cx="4271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sz="2400" b="1" dirty="0">
              <a:solidFill>
                <a:schemeClr val="dk1"/>
              </a:solidFill>
              <a:latin typeface="Helvetica Neue"/>
              <a:ea typeface="Helvetica Neue"/>
              <a:cs typeface="Helvetica Neue"/>
              <a:sym typeface="Helvetica Neue"/>
            </a:endParaRPr>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79" name="Google Shape;79;p3"/>
          <p:cNvPicPr preferRelativeResize="0"/>
          <p:nvPr/>
        </p:nvPicPr>
        <p:blipFill rotWithShape="1">
          <a:blip r:embed="rId4">
            <a:alphaModFix/>
          </a:blip>
          <a:srcRect/>
          <a:stretch/>
        </p:blipFill>
        <p:spPr>
          <a:xfrm>
            <a:off x="8610600" y="6126648"/>
            <a:ext cx="914400" cy="914400"/>
          </a:xfrm>
          <a:prstGeom prst="rect">
            <a:avLst/>
          </a:prstGeom>
          <a:noFill/>
          <a:ln>
            <a:noFill/>
          </a:ln>
        </p:spPr>
      </p:pic>
      <p:sp>
        <p:nvSpPr>
          <p:cNvPr id="80" name="Google Shape;80;p3"/>
          <p:cNvSpPr txBox="1"/>
          <p:nvPr/>
        </p:nvSpPr>
        <p:spPr>
          <a:xfrm>
            <a:off x="4850933" y="2433013"/>
            <a:ext cx="4393863"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1"/>
              </a:solidFill>
              <a:latin typeface="Helvetica Neue"/>
              <a:ea typeface="Helvetica Neue"/>
              <a:cs typeface="Helvetica Neue"/>
              <a:sym typeface="Helvetica Neue"/>
            </a:endParaRPr>
          </a:p>
          <a:p>
            <a:pPr lvl="0"/>
            <a:r>
              <a:rPr lang="de-DE" sz="1800" dirty="0">
                <a:solidFill>
                  <a:schemeClr val="dk1"/>
                </a:solidFill>
                <a:latin typeface="Helvetica Neue"/>
                <a:ea typeface="Helvetica Neue"/>
                <a:cs typeface="Helvetica Neue"/>
                <a:sym typeface="Helvetica Neue"/>
              </a:rPr>
              <a:t>Die Inhalte sind inspiriert von den </a:t>
            </a:r>
            <a:r>
              <a:rPr lang="de-DE" sz="1800" u="sng" dirty="0">
                <a:solidFill>
                  <a:schemeClr val="dk1"/>
                </a:solidFill>
                <a:latin typeface="Helvetica Neue"/>
                <a:ea typeface="Helvetica Neue"/>
                <a:cs typeface="Helvetica Neue"/>
                <a:sym typeface="Helvetica Neue"/>
              </a:rPr>
              <a:t>"Bildern, die die Welt verändern können" </a:t>
            </a:r>
            <a:r>
              <a:rPr lang="de-DE" sz="1800" dirty="0">
                <a:solidFill>
                  <a:schemeClr val="dk1"/>
                </a:solidFill>
                <a:latin typeface="Helvetica Neue"/>
                <a:ea typeface="Helvetica Neue"/>
                <a:cs typeface="Helvetica Neue"/>
                <a:sym typeface="Helvetica Neue"/>
              </a:rPr>
              <a:t>– Ein Leitfaden für gleichberechtigte Kommunikation von Tomas Gunnarsson, </a:t>
            </a:r>
            <a:r>
              <a:rPr lang="de-DE" sz="1800" b="1" dirty="0">
                <a:solidFill>
                  <a:schemeClr val="dk1"/>
                </a:solidFill>
                <a:latin typeface="Helvetica Neue"/>
                <a:ea typeface="Helvetica Neue"/>
                <a:cs typeface="Helvetica Neue"/>
                <a:sym typeface="Helvetica Neue"/>
              </a:rPr>
              <a:t>"The Gender Photographer"</a:t>
            </a:r>
            <a:endParaRPr b="1"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u="sng" dirty="0">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https://www.genusfotografen.se/language/en/home-2/</a:t>
            </a:r>
            <a:r>
              <a:rPr lang="en-US" sz="1800" dirty="0">
                <a:solidFill>
                  <a:schemeClr val="dk1"/>
                </a:solidFill>
                <a:latin typeface="Helvetica Neue"/>
                <a:ea typeface="Helvetica Neue"/>
                <a:cs typeface="Helvetica Neue"/>
                <a:sym typeface="Helvetica Neue"/>
              </a:rPr>
              <a:t>  </a:t>
            </a:r>
            <a:endParaRPr sz="1800" b="1" dirty="0">
              <a:solidFill>
                <a:schemeClr val="dk1"/>
              </a:solidFill>
              <a:latin typeface="Helvetica Neue"/>
              <a:ea typeface="Helvetica Neue"/>
              <a:cs typeface="Helvetica Neue"/>
              <a:sym typeface="Helvetica Neue"/>
            </a:endParaRPr>
          </a:p>
        </p:txBody>
      </p:sp>
      <p:pic>
        <p:nvPicPr>
          <p:cNvPr id="81" name="Google Shape;81;p3"/>
          <p:cNvPicPr preferRelativeResize="0"/>
          <p:nvPr/>
        </p:nvPicPr>
        <p:blipFill rotWithShape="1">
          <a:blip r:embed="rId6">
            <a:alphaModFix/>
          </a:blip>
          <a:srcRect/>
          <a:stretch/>
        </p:blipFill>
        <p:spPr>
          <a:xfrm>
            <a:off x="108737" y="170562"/>
            <a:ext cx="4491696" cy="65831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87" name="Google Shape;87;p4"/>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88" name="Google Shape;88;p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89" name="Google Shape;89;p4"/>
          <p:cNvSpPr txBox="1"/>
          <p:nvPr/>
        </p:nvSpPr>
        <p:spPr>
          <a:xfrm>
            <a:off x="1562529" y="467501"/>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90" name="Google Shape;90;p4"/>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91" name="Google Shape;91;p4"/>
          <p:cNvSpPr txBox="1"/>
          <p:nvPr/>
        </p:nvSpPr>
        <p:spPr>
          <a:xfrm>
            <a:off x="567852" y="1484058"/>
            <a:ext cx="8617896" cy="4801274"/>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Die Wahl geschlechtsneutraler Farben und Bilder für Ihre Unternehmenswebsite ist ein wichtiger Schritt zur Förderung von </a:t>
            </a:r>
            <a:r>
              <a:rPr lang="de-DE" sz="1800" dirty="0" err="1">
                <a:solidFill>
                  <a:schemeClr val="dk1"/>
                </a:solidFill>
                <a:latin typeface="Helvetica Neue"/>
                <a:ea typeface="Helvetica Neue"/>
                <a:cs typeface="Helvetica Neue"/>
                <a:sym typeface="Helvetica Neue"/>
              </a:rPr>
              <a:t>Inklusivität</a:t>
            </a:r>
            <a:r>
              <a:rPr lang="de-DE" sz="1800" dirty="0">
                <a:solidFill>
                  <a:schemeClr val="dk1"/>
                </a:solidFill>
                <a:latin typeface="Helvetica Neue"/>
                <a:ea typeface="Helvetica Neue"/>
                <a:cs typeface="Helvetica Neue"/>
                <a:sym typeface="Helvetica Neue"/>
              </a:rPr>
              <a:t> und Vielfalt. Hier sind einige Richtlinien, die Sie beachten sollten:</a:t>
            </a: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lvl="0" indent="-342900">
              <a:buClr>
                <a:schemeClr val="dk1"/>
              </a:buClr>
              <a:buSzPts val="1800"/>
              <a:buFont typeface="Helvetica Neue"/>
              <a:buAutoNum type="arabicPeriod"/>
            </a:pPr>
            <a:r>
              <a:rPr lang="en-US" sz="1800" b="1" dirty="0" err="1">
                <a:solidFill>
                  <a:schemeClr val="dk1"/>
                </a:solidFill>
                <a:latin typeface="Helvetica Neue"/>
                <a:ea typeface="Helvetica Neue"/>
                <a:cs typeface="Helvetica Neue"/>
                <a:sym typeface="Helvetica Neue"/>
              </a:rPr>
              <a:t>Farbliche</a:t>
            </a:r>
            <a:r>
              <a:rPr lang="en-US" sz="1800" b="1" dirty="0">
                <a:solidFill>
                  <a:schemeClr val="dk1"/>
                </a:solidFill>
                <a:latin typeface="Helvetica Neue"/>
                <a:ea typeface="Helvetica Neue"/>
                <a:cs typeface="Helvetica Neue"/>
                <a:sym typeface="Helvetica Neue"/>
              </a:rPr>
              <a:t> </a:t>
            </a:r>
            <a:r>
              <a:rPr lang="en-US" sz="1800" b="1" dirty="0" err="1">
                <a:solidFill>
                  <a:schemeClr val="dk1"/>
                </a:solidFill>
                <a:latin typeface="Helvetica Neue"/>
                <a:ea typeface="Helvetica Neue"/>
                <a:cs typeface="Helvetica Neue"/>
                <a:sym typeface="Helvetica Neue"/>
              </a:rPr>
              <a:t>Barrierefreiheit</a:t>
            </a:r>
            <a:r>
              <a:rPr lang="en-US" sz="1800" b="1" dirty="0">
                <a:solidFill>
                  <a:schemeClr val="dk1"/>
                </a:solidFill>
                <a:latin typeface="Helvetica Neue"/>
                <a:ea typeface="Helvetica Neue"/>
                <a:cs typeface="Helvetica Neue"/>
                <a:sym typeface="Helvetica Neue"/>
              </a:rPr>
              <a:t> – </a:t>
            </a:r>
            <a:r>
              <a:rPr lang="en-US" sz="1800" b="1" dirty="0" err="1">
                <a:solidFill>
                  <a:schemeClr val="dk1"/>
                </a:solidFill>
                <a:latin typeface="Helvetica Neue"/>
                <a:ea typeface="Helvetica Neue"/>
                <a:cs typeface="Helvetica Neue"/>
                <a:sym typeface="Helvetica Neue"/>
              </a:rPr>
              <a:t>Webdesign</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Im Zusammenhang mit Webdesign und digitalen Inhalten liegt der Schwerpunkt auf der </a:t>
            </a:r>
            <a:r>
              <a:rPr lang="de-DE" sz="1800" b="1" dirty="0">
                <a:solidFill>
                  <a:schemeClr val="dk1"/>
                </a:solidFill>
                <a:latin typeface="Helvetica Neue"/>
                <a:ea typeface="Helvetica Neue"/>
                <a:cs typeface="Helvetica Neue"/>
                <a:sym typeface="Helvetica Neue"/>
              </a:rPr>
              <a:t>Zugänglichkeit von Farben</a:t>
            </a:r>
            <a:r>
              <a:rPr lang="de-DE" sz="1800" dirty="0">
                <a:solidFill>
                  <a:schemeClr val="dk1"/>
                </a:solidFill>
                <a:latin typeface="Helvetica Neue"/>
                <a:ea typeface="Helvetica Neue"/>
                <a:cs typeface="Helvetica Neue"/>
                <a:sym typeface="Helvetica Neue"/>
              </a:rPr>
              <a:t>. Die Verwendung von Farbkombinationen, die einen ausreichenden Kontrast bieten, ist wichtig, um sicherzustellen, dass Menschen mit Sehbehinderungen auf die Inhalte zugreifen und sie verstehen können. Farben können kulturelle, symbolische oder emotionale Bedeutungen haben, die sich darauf auswirken können, wie sie verwendet und wahrgenommen werden. Zum Beispiel können einige Farben mit bestimmten kulturellen oder religiösen Praktiken in Verbindung gebracht werden. Die Verwendung bestimmter Farben in bestimmten Kontexten kann als anstößig oder unsensibel angesehen werden, was zu potenziellen rechtlichen und rufschädigenden Konsequenzen führen kann.</a:t>
            </a:r>
            <a:endParaRPr sz="18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97" name="Google Shape;97;p5"/>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98" name="Google Shape;98;p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99" name="Google Shape;99;p5"/>
          <p:cNvSpPr txBox="1"/>
          <p:nvPr/>
        </p:nvSpPr>
        <p:spPr>
          <a:xfrm>
            <a:off x="1667734"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00" name="Google Shape;100;p5"/>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01" name="Google Shape;101;p5"/>
          <p:cNvSpPr txBox="1"/>
          <p:nvPr/>
        </p:nvSpPr>
        <p:spPr>
          <a:xfrm>
            <a:off x="494715" y="1515303"/>
            <a:ext cx="8617896"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lvl="0" indent="-342900">
              <a:buClr>
                <a:schemeClr val="dk1"/>
              </a:buClr>
              <a:buSzPts val="1800"/>
              <a:buFont typeface="Helvetica Neue"/>
              <a:buAutoNum type="arabicPeriod"/>
            </a:pPr>
            <a:r>
              <a:rPr lang="en-US" sz="1800" b="1" dirty="0" err="1">
                <a:solidFill>
                  <a:schemeClr val="dk1"/>
                </a:solidFill>
                <a:latin typeface="Helvetica Neue"/>
                <a:ea typeface="Helvetica Neue"/>
                <a:cs typeface="Helvetica Neue"/>
                <a:sym typeface="Helvetica Neue"/>
              </a:rPr>
              <a:t>Farbliche</a:t>
            </a:r>
            <a:r>
              <a:rPr lang="en-US" sz="1800" b="1" dirty="0">
                <a:solidFill>
                  <a:schemeClr val="dk1"/>
                </a:solidFill>
                <a:latin typeface="Helvetica Neue"/>
                <a:ea typeface="Helvetica Neue"/>
                <a:cs typeface="Helvetica Neue"/>
                <a:sym typeface="Helvetica Neue"/>
              </a:rPr>
              <a:t> </a:t>
            </a:r>
            <a:r>
              <a:rPr lang="en-US" sz="1800" b="1" dirty="0" err="1">
                <a:solidFill>
                  <a:schemeClr val="dk1"/>
                </a:solidFill>
                <a:latin typeface="Helvetica Neue"/>
                <a:ea typeface="Helvetica Neue"/>
                <a:cs typeface="Helvetica Neue"/>
                <a:sym typeface="Helvetica Neue"/>
              </a:rPr>
              <a:t>Barrierefreiheit</a:t>
            </a:r>
            <a:r>
              <a:rPr lang="en-US" sz="1800" b="1" dirty="0">
                <a:solidFill>
                  <a:schemeClr val="dk1"/>
                </a:solidFill>
                <a:latin typeface="Helvetica Neue"/>
                <a:ea typeface="Helvetica Neue"/>
                <a:cs typeface="Helvetica Neue"/>
                <a:sym typeface="Helvetica Neue"/>
              </a:rPr>
              <a:t> – </a:t>
            </a:r>
            <a:r>
              <a:rPr lang="en-US" sz="1800" b="1" dirty="0" err="1">
                <a:solidFill>
                  <a:schemeClr val="dk1"/>
                </a:solidFill>
                <a:latin typeface="Helvetica Neue"/>
                <a:ea typeface="Helvetica Neue"/>
                <a:cs typeface="Helvetica Neue"/>
                <a:sym typeface="Helvetica Neue"/>
              </a:rPr>
              <a:t>Webdesign</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Die </a:t>
            </a:r>
            <a:r>
              <a:rPr lang="de-DE" sz="1800" b="1" dirty="0">
                <a:solidFill>
                  <a:schemeClr val="dk1"/>
                </a:solidFill>
                <a:latin typeface="Helvetica Neue"/>
                <a:ea typeface="Helvetica Neue"/>
                <a:cs typeface="Helvetica Neue"/>
                <a:sym typeface="Helvetica Neue"/>
              </a:rPr>
              <a:t>Farbe Rot</a:t>
            </a:r>
            <a:r>
              <a:rPr lang="de-DE" sz="1800" dirty="0">
                <a:solidFill>
                  <a:schemeClr val="dk1"/>
                </a:solidFill>
                <a:latin typeface="Helvetica Neue"/>
                <a:ea typeface="Helvetica Neue"/>
                <a:cs typeface="Helvetica Neue"/>
                <a:sym typeface="Helvetica Neue"/>
              </a:rPr>
              <a:t> steht für Dynamik.</a:t>
            </a:r>
            <a:r>
              <a:rPr lang="en-US" sz="1800" dirty="0">
                <a:solidFill>
                  <a:schemeClr val="dk1"/>
                </a:solidFill>
                <a:latin typeface="Helvetica Neue"/>
                <a:ea typeface="Helvetica Neue"/>
                <a:cs typeface="Helvetica Neue"/>
                <a:sym typeface="Helvetica Neue"/>
              </a:rPr>
              <a:t> </a:t>
            </a:r>
            <a:endParaRPr dirty="0"/>
          </a:p>
          <a:p>
            <a:pPr lvl="0" algn="just"/>
            <a:r>
              <a:rPr lang="de-DE" sz="1800" dirty="0">
                <a:solidFill>
                  <a:schemeClr val="dk1"/>
                </a:solidFill>
                <a:latin typeface="Helvetica Neue"/>
                <a:ea typeface="Helvetica Neue"/>
                <a:cs typeface="Helvetica Neue"/>
                <a:sym typeface="Helvetica Neue"/>
              </a:rPr>
              <a:t>Die </a:t>
            </a:r>
            <a:r>
              <a:rPr lang="de-DE" sz="1800" b="1" dirty="0">
                <a:solidFill>
                  <a:schemeClr val="dk1"/>
                </a:solidFill>
                <a:latin typeface="Helvetica Neue"/>
                <a:ea typeface="Helvetica Neue"/>
                <a:cs typeface="Helvetica Neue"/>
                <a:sym typeface="Helvetica Neue"/>
              </a:rPr>
              <a:t>Farbe Orange</a:t>
            </a:r>
            <a:r>
              <a:rPr lang="de-DE" sz="1800" dirty="0">
                <a:solidFill>
                  <a:schemeClr val="dk1"/>
                </a:solidFill>
                <a:latin typeface="Helvetica Neue"/>
                <a:ea typeface="Helvetica Neue"/>
                <a:cs typeface="Helvetica Neue"/>
                <a:sym typeface="Helvetica Neue"/>
              </a:rPr>
              <a:t> drückt Energie, Freundschaft, Optimismus und Tatendrang aus.
Die </a:t>
            </a:r>
            <a:r>
              <a:rPr lang="de-DE" sz="1800" b="1" dirty="0">
                <a:solidFill>
                  <a:schemeClr val="dk1"/>
                </a:solidFill>
                <a:latin typeface="Helvetica Neue"/>
                <a:ea typeface="Helvetica Neue"/>
                <a:cs typeface="Helvetica Neue"/>
                <a:sym typeface="Helvetica Neue"/>
              </a:rPr>
              <a:t>Farbe Gelb</a:t>
            </a:r>
            <a:r>
              <a:rPr lang="de-DE" sz="1800" dirty="0">
                <a:solidFill>
                  <a:schemeClr val="dk1"/>
                </a:solidFill>
                <a:latin typeface="Helvetica Neue"/>
                <a:ea typeface="Helvetica Neue"/>
                <a:cs typeface="Helvetica Neue"/>
                <a:sym typeface="Helvetica Neue"/>
              </a:rPr>
              <a:t> drückt Energie, Wärme, Freude, Anregung zum Handeln und Engagement aus.... Auf weißem Hintergrund ist es jedoch kaum zu erkennen!</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lgn="just"/>
            <a:r>
              <a:rPr lang="de-DE" sz="1800" dirty="0">
                <a:solidFill>
                  <a:schemeClr val="dk1"/>
                </a:solidFill>
                <a:latin typeface="Helvetica Neue"/>
                <a:ea typeface="Helvetica Neue"/>
                <a:cs typeface="Helvetica Neue"/>
                <a:sym typeface="Helvetica Neue"/>
              </a:rPr>
              <a:t>Die </a:t>
            </a:r>
            <a:r>
              <a:rPr lang="de-DE" sz="1800" b="1" dirty="0">
                <a:solidFill>
                  <a:schemeClr val="dk1"/>
                </a:solidFill>
                <a:latin typeface="Helvetica Neue"/>
                <a:ea typeface="Helvetica Neue"/>
                <a:cs typeface="Helvetica Neue"/>
                <a:sym typeface="Helvetica Neue"/>
              </a:rPr>
              <a:t>Farbe Grün</a:t>
            </a:r>
            <a:r>
              <a:rPr lang="de-DE" sz="1800" dirty="0">
                <a:solidFill>
                  <a:schemeClr val="dk1"/>
                </a:solidFill>
                <a:latin typeface="Helvetica Neue"/>
                <a:ea typeface="Helvetica Neue"/>
                <a:cs typeface="Helvetica Neue"/>
                <a:sym typeface="Helvetica Neue"/>
              </a:rPr>
              <a:t>: Stabilität und Erneuerung, Natur.
Die </a:t>
            </a:r>
            <a:r>
              <a:rPr lang="de-DE" sz="1800" b="1" dirty="0">
                <a:solidFill>
                  <a:schemeClr val="dk1"/>
                </a:solidFill>
                <a:latin typeface="Helvetica Neue"/>
                <a:ea typeface="Helvetica Neue"/>
                <a:cs typeface="Helvetica Neue"/>
                <a:sym typeface="Helvetica Neue"/>
              </a:rPr>
              <a:t>Farbe Blau</a:t>
            </a:r>
            <a:r>
              <a:rPr lang="de-DE" sz="1800" dirty="0">
                <a:solidFill>
                  <a:schemeClr val="dk1"/>
                </a:solidFill>
                <a:latin typeface="Helvetica Neue"/>
                <a:ea typeface="Helvetica Neue"/>
                <a:cs typeface="Helvetica Neue"/>
                <a:sym typeface="Helvetica Neue"/>
              </a:rPr>
              <a:t>: wird mit einem Gefühl von Vertrauen, Geborgenheit, Ruhe assoziiert
Die </a:t>
            </a:r>
            <a:r>
              <a:rPr lang="de-DE" sz="1800" b="1" dirty="0">
                <a:solidFill>
                  <a:schemeClr val="dk1"/>
                </a:solidFill>
                <a:latin typeface="Helvetica Neue"/>
                <a:ea typeface="Helvetica Neue"/>
                <a:cs typeface="Helvetica Neue"/>
                <a:sym typeface="Helvetica Neue"/>
              </a:rPr>
              <a:t>Farbe Schwarz</a:t>
            </a:r>
            <a:r>
              <a:rPr lang="de-DE" sz="1800" dirty="0">
                <a:solidFill>
                  <a:schemeClr val="dk1"/>
                </a:solidFill>
                <a:latin typeface="Helvetica Neue"/>
                <a:ea typeface="Helvetica Neue"/>
                <a:cs typeface="Helvetica Neue"/>
                <a:sym typeface="Helvetica Neue"/>
              </a:rPr>
              <a:t>: par excellence steht für Macht.
Die </a:t>
            </a:r>
            <a:r>
              <a:rPr lang="de-DE" sz="1800" b="1" dirty="0">
                <a:solidFill>
                  <a:schemeClr val="dk1"/>
                </a:solidFill>
                <a:latin typeface="Helvetica Neue"/>
                <a:ea typeface="Helvetica Neue"/>
                <a:cs typeface="Helvetica Neue"/>
                <a:sym typeface="Helvetica Neue"/>
              </a:rPr>
              <a:t>Farbe Grau</a:t>
            </a:r>
            <a:r>
              <a:rPr lang="de-DE" sz="1800" dirty="0">
                <a:solidFill>
                  <a:schemeClr val="dk1"/>
                </a:solidFill>
                <a:latin typeface="Helvetica Neue"/>
                <a:ea typeface="Helvetica Neue"/>
                <a:cs typeface="Helvetica Neue"/>
                <a:sym typeface="Helvetica Neue"/>
              </a:rPr>
              <a:t>: Neutralität.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07" name="Google Shape;107;p6"/>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08" name="Google Shape;108;p6"/>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09" name="Google Shape;109;p6"/>
          <p:cNvSpPr txBox="1"/>
          <p:nvPr/>
        </p:nvSpPr>
        <p:spPr>
          <a:xfrm>
            <a:off x="1573615" y="334796"/>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10" name="Google Shape;110;p6"/>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11" name="Google Shape;111;p6"/>
          <p:cNvSpPr txBox="1"/>
          <p:nvPr/>
        </p:nvSpPr>
        <p:spPr>
          <a:xfrm>
            <a:off x="490967" y="1158115"/>
            <a:ext cx="8617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lvl="0" indent="-342900">
              <a:buClr>
                <a:schemeClr val="dk1"/>
              </a:buClr>
              <a:buSzPts val="1800"/>
              <a:buFont typeface="Helvetica Neue"/>
              <a:buAutoNum type="arabicPeriod"/>
            </a:pPr>
            <a:r>
              <a:rPr lang="de-DE" sz="1800" b="1" dirty="0">
                <a:solidFill>
                  <a:schemeClr val="dk1"/>
                </a:solidFill>
                <a:latin typeface="Helvetica Neue"/>
                <a:ea typeface="Helvetica Neue"/>
                <a:cs typeface="Helvetica Neue"/>
                <a:sym typeface="Helvetica Neue"/>
              </a:rPr>
              <a:t>Vermeiden Sie die Verwendung stereotyper Farben</a:t>
            </a:r>
            <a:r>
              <a:rPr lang="en-US" sz="1800" b="1" dirty="0">
                <a:solidFill>
                  <a:schemeClr val="dk1"/>
                </a:solidFill>
                <a:latin typeface="Helvetica Neue"/>
                <a:ea typeface="Helvetica Neue"/>
                <a:cs typeface="Helvetica Neue"/>
                <a:sym typeface="Helvetica Neue"/>
              </a:rPr>
              <a:t> </a:t>
            </a:r>
            <a:endParaRPr dirty="0"/>
          </a:p>
        </p:txBody>
      </p:sp>
      <p:sp>
        <p:nvSpPr>
          <p:cNvPr id="112" name="Google Shape;112;p6"/>
          <p:cNvSpPr txBox="1"/>
          <p:nvPr/>
        </p:nvSpPr>
        <p:spPr>
          <a:xfrm>
            <a:off x="533165" y="2161753"/>
            <a:ext cx="2648185" cy="424727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Farben werden oft willkürlich mit einem Geschlecht in Verbindung gebracht, wie z.B. Pink für Frauen und Blau für Männer. </a:t>
            </a:r>
            <a:r>
              <a:rPr lang="de-DE" sz="1800" b="1" dirty="0">
                <a:solidFill>
                  <a:schemeClr val="dk1"/>
                </a:solidFill>
                <a:latin typeface="Helvetica Neue"/>
                <a:ea typeface="Helvetica Neue"/>
                <a:cs typeface="Helvetica Neue"/>
                <a:sym typeface="Helvetica Neue"/>
              </a:rPr>
              <a:t>Achten </a:t>
            </a:r>
            <a:r>
              <a:rPr lang="de-DE" sz="1800" dirty="0">
                <a:solidFill>
                  <a:schemeClr val="dk1"/>
                </a:solidFill>
                <a:latin typeface="Helvetica Neue"/>
                <a:ea typeface="Helvetica Neue"/>
                <a:cs typeface="Helvetica Neue"/>
                <a:sym typeface="Helvetica Neue"/>
              </a:rPr>
              <a:t>Sie bei der Gestaltung von Kommunikationsmate-</a:t>
            </a:r>
            <a:r>
              <a:rPr lang="de-DE" sz="1800" dirty="0" err="1">
                <a:solidFill>
                  <a:schemeClr val="dk1"/>
                </a:solidFill>
                <a:latin typeface="Helvetica Neue"/>
                <a:ea typeface="Helvetica Neue"/>
                <a:cs typeface="Helvetica Neue"/>
                <a:sym typeface="Helvetica Neue"/>
              </a:rPr>
              <a:t>rialien</a:t>
            </a:r>
            <a:r>
              <a:rPr lang="de-DE" sz="1800" dirty="0">
                <a:solidFill>
                  <a:schemeClr val="dk1"/>
                </a:solidFill>
                <a:latin typeface="Helvetica Neue"/>
                <a:ea typeface="Helvetica Neue"/>
                <a:cs typeface="Helvetica Neue"/>
                <a:sym typeface="Helvetica Neue"/>
              </a:rPr>
              <a:t> auf die Farben, die Sie verwendet haben, und </a:t>
            </a:r>
            <a:r>
              <a:rPr lang="de-DE" sz="1800" b="1" dirty="0">
                <a:solidFill>
                  <a:schemeClr val="dk1"/>
                </a:solidFill>
                <a:latin typeface="Helvetica Neue"/>
                <a:ea typeface="Helvetica Neue"/>
                <a:cs typeface="Helvetica Neue"/>
                <a:sym typeface="Helvetica Neue"/>
              </a:rPr>
              <a:t>verwenden Sie Farbe nicht als Abkürzung für das Geschlecht</a:t>
            </a:r>
            <a:r>
              <a:rPr lang="de-DE" sz="1800" dirty="0">
                <a:solidFill>
                  <a:schemeClr val="dk1"/>
                </a:solidFill>
                <a:latin typeface="Helvetica Neue"/>
                <a:ea typeface="Helvetica Neue"/>
                <a:cs typeface="Helvetica Neue"/>
                <a:sym typeface="Helvetica Neue"/>
              </a:rPr>
              <a:t>.</a:t>
            </a:r>
            <a:r>
              <a:rPr lang="en-US" sz="1800" b="1" dirty="0">
                <a:solidFill>
                  <a:schemeClr val="dk1"/>
                </a:solidFill>
                <a:latin typeface="Helvetica Neue"/>
                <a:ea typeface="Helvetica Neue"/>
                <a:cs typeface="Helvetica Neue"/>
                <a:sym typeface="Helvetica Neue"/>
              </a:rPr>
              <a:t> </a:t>
            </a:r>
            <a:endParaRPr sz="1800" b="1" dirty="0">
              <a:solidFill>
                <a:schemeClr val="dk1"/>
              </a:solidFill>
              <a:latin typeface="Helvetica Neue"/>
              <a:ea typeface="Helvetica Neue"/>
              <a:cs typeface="Helvetica Neue"/>
              <a:sym typeface="Helvetica Neue"/>
            </a:endParaRPr>
          </a:p>
        </p:txBody>
      </p:sp>
      <p:pic>
        <p:nvPicPr>
          <p:cNvPr id="113" name="Google Shape;113;p6"/>
          <p:cNvPicPr preferRelativeResize="0"/>
          <p:nvPr/>
        </p:nvPicPr>
        <p:blipFill rotWithShape="1">
          <a:blip r:embed="rId5">
            <a:alphaModFix/>
          </a:blip>
          <a:srcRect/>
          <a:stretch/>
        </p:blipFill>
        <p:spPr>
          <a:xfrm>
            <a:off x="3276835" y="2407438"/>
            <a:ext cx="5943600"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19" name="Google Shape;119;p7"/>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20" name="Google Shape;120;p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21" name="Google Shape;121;p7"/>
          <p:cNvSpPr txBox="1"/>
          <p:nvPr/>
        </p:nvSpPr>
        <p:spPr>
          <a:xfrm>
            <a:off x="1667734" y="385930"/>
            <a:ext cx="685174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22" name="Google Shape;122;p7"/>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23" name="Google Shape;123;p7"/>
          <p:cNvSpPr txBox="1"/>
          <p:nvPr/>
        </p:nvSpPr>
        <p:spPr>
          <a:xfrm>
            <a:off x="567851" y="1358058"/>
            <a:ext cx="8694781" cy="2031285"/>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Helvetica Neue"/>
                <a:ea typeface="Helvetica Neue"/>
                <a:cs typeface="Helvetica Neue"/>
                <a:sym typeface="Helvetica Neue"/>
              </a:rPr>
              <a:t>2. </a:t>
            </a:r>
            <a:r>
              <a:rPr lang="en-US" sz="1800" b="1" dirty="0" err="1">
                <a:solidFill>
                  <a:schemeClr val="dk1"/>
                </a:solidFill>
                <a:latin typeface="Helvetica Neue"/>
                <a:ea typeface="Helvetica Neue"/>
                <a:cs typeface="Helvetica Neue"/>
                <a:sym typeface="Helvetica Neue"/>
              </a:rPr>
              <a:t>Bilder</a:t>
            </a:r>
            <a:r>
              <a:rPr lang="en-US" sz="1800" b="1" dirty="0">
                <a:solidFill>
                  <a:schemeClr val="dk1"/>
                </a:solidFill>
                <a:latin typeface="Helvetica Neue"/>
                <a:ea typeface="Helvetica Neue"/>
                <a:cs typeface="Helvetica Neue"/>
                <a:sym typeface="Helvetica Neue"/>
              </a:rPr>
              <a:t> – </a:t>
            </a:r>
            <a:r>
              <a:rPr lang="en-US" sz="1800" b="1" dirty="0" err="1">
                <a:solidFill>
                  <a:schemeClr val="dk1"/>
                </a:solidFill>
                <a:latin typeface="Helvetica Neue"/>
                <a:ea typeface="Helvetica Neue"/>
                <a:cs typeface="Helvetica Neue"/>
                <a:sym typeface="Helvetica Neue"/>
              </a:rPr>
              <a:t>Webdesign</a:t>
            </a:r>
            <a:endParaRPr sz="18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b="1" dirty="0">
              <a:solidFill>
                <a:schemeClr val="dk1"/>
              </a:solidFill>
              <a:latin typeface="Helvetica Neue"/>
              <a:ea typeface="Helvetica Neue"/>
              <a:cs typeface="Helvetica Neue"/>
              <a:sym typeface="Helvetica Neue"/>
            </a:endParaRPr>
          </a:p>
          <a:p>
            <a:pPr lvl="0"/>
            <a:r>
              <a:rPr lang="de-DE" sz="1800" dirty="0">
                <a:solidFill>
                  <a:schemeClr val="dk1"/>
                </a:solidFill>
                <a:latin typeface="Helvetica Neue"/>
                <a:ea typeface="Helvetica Neue"/>
                <a:cs typeface="Helvetica Neue"/>
                <a:sym typeface="Helvetica Neue"/>
              </a:rPr>
              <a:t>Wenn es richtig gemacht wird, können Bilder alle Menschen einbeziehen und widerspiegeln, nicht nur diejenigen, die in die Norm der Gesellschaft passen. Und Bilder können unsere Fantasie anregen, wenn es darum geht, was wir mit unserem Leben anfangen können und wer wir werden können.
Lassen Sie uns das Bild der </a:t>
            </a:r>
            <a:r>
              <a:rPr lang="de-DE" sz="1800" b="1" dirty="0" err="1">
                <a:solidFill>
                  <a:schemeClr val="dk1"/>
                </a:solidFill>
                <a:latin typeface="Helvetica Neue"/>
                <a:ea typeface="Helvetica Neue"/>
                <a:cs typeface="Helvetica Neue"/>
                <a:sym typeface="Helvetica Neue"/>
              </a:rPr>
              <a:t>Opsizo</a:t>
            </a:r>
            <a:r>
              <a:rPr lang="de-DE" sz="1800" b="1" dirty="0">
                <a:solidFill>
                  <a:schemeClr val="dk1"/>
                </a:solidFill>
                <a:latin typeface="Helvetica Neue"/>
                <a:ea typeface="Helvetica Neue"/>
                <a:cs typeface="Helvetica Neue"/>
                <a:sym typeface="Helvetica Neue"/>
              </a:rPr>
              <a:t>-Startseite in der OER-Plattform analysieren</a:t>
            </a:r>
            <a:endParaRPr sz="1800" b="1" dirty="0">
              <a:solidFill>
                <a:schemeClr val="dk1"/>
              </a:solidFill>
              <a:latin typeface="Helvetica Neue"/>
              <a:ea typeface="Helvetica Neue"/>
              <a:cs typeface="Helvetica Neue"/>
              <a:sym typeface="Helvetica Neue"/>
            </a:endParaRPr>
          </a:p>
        </p:txBody>
      </p:sp>
      <p:pic>
        <p:nvPicPr>
          <p:cNvPr id="124" name="Google Shape;124;p7"/>
          <p:cNvPicPr preferRelativeResize="0"/>
          <p:nvPr/>
        </p:nvPicPr>
        <p:blipFill rotWithShape="1">
          <a:blip r:embed="rId5">
            <a:alphaModFix/>
          </a:blip>
          <a:srcRect/>
          <a:stretch/>
        </p:blipFill>
        <p:spPr>
          <a:xfrm>
            <a:off x="3401067" y="3855383"/>
            <a:ext cx="5707796" cy="2468236"/>
          </a:xfrm>
          <a:prstGeom prst="rect">
            <a:avLst/>
          </a:prstGeom>
          <a:noFill/>
          <a:ln>
            <a:noFill/>
          </a:ln>
        </p:spPr>
      </p:pic>
      <p:cxnSp>
        <p:nvCxnSpPr>
          <p:cNvPr id="125" name="Google Shape;125;p7"/>
          <p:cNvCxnSpPr/>
          <p:nvPr/>
        </p:nvCxnSpPr>
        <p:spPr>
          <a:xfrm>
            <a:off x="2671343" y="4695774"/>
            <a:ext cx="1099709" cy="439949"/>
          </a:xfrm>
          <a:prstGeom prst="straightConnector1">
            <a:avLst/>
          </a:prstGeom>
          <a:noFill/>
          <a:ln w="9525" cap="flat" cmpd="sng">
            <a:solidFill>
              <a:srgbClr val="4A7DBA"/>
            </a:solidFill>
            <a:prstDash val="solid"/>
            <a:round/>
            <a:headEnd type="none" w="sm" len="sm"/>
            <a:tailEnd type="triangle" w="med" len="med"/>
          </a:ln>
        </p:spPr>
      </p:cxnSp>
      <p:sp>
        <p:nvSpPr>
          <p:cNvPr id="126" name="Google Shape;126;p7"/>
          <p:cNvSpPr txBox="1"/>
          <p:nvPr/>
        </p:nvSpPr>
        <p:spPr>
          <a:xfrm>
            <a:off x="609600" y="4343400"/>
            <a:ext cx="2255467" cy="662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7"/>
          <p:cNvSpPr txBox="1"/>
          <p:nvPr/>
        </p:nvSpPr>
        <p:spPr>
          <a:xfrm>
            <a:off x="746928" y="3718584"/>
            <a:ext cx="2143124" cy="2123618"/>
          </a:xfrm>
          <a:prstGeom prst="rect">
            <a:avLst/>
          </a:prstGeom>
          <a:noFill/>
          <a:ln>
            <a:noFill/>
          </a:ln>
        </p:spPr>
        <p:txBody>
          <a:bodyPr spcFirstLastPara="1" wrap="square" lIns="91425" tIns="45700" rIns="91425" bIns="45700" anchor="t" anchorCtr="0">
            <a:spAutoFit/>
          </a:bodyPr>
          <a:lstStyle/>
          <a:p>
            <a:pPr lvl="0"/>
            <a:r>
              <a:rPr lang="de-DE" sz="1100" dirty="0">
                <a:solidFill>
                  <a:schemeClr val="dk1"/>
                </a:solidFill>
                <a:latin typeface="Helvetica Neue"/>
                <a:ea typeface="Helvetica Neue"/>
                <a:cs typeface="Helvetica Neue"/>
                <a:sym typeface="Helvetica Neue"/>
              </a:rPr>
              <a:t>Unterschiedliche Hautfarben, Rasse, Geschlecht. Im Arbeitskontext, unabhängig davon, wen Sie lieben, welche Hautfarbe Sie haben, an welchen Gott Sie glauben, wie Ihr Körper oder Ihr Gehirn funktioniert, welche Genitalien Sie haben, ob Sie alt oder jung sind – Sie verdienen es, gesehen, gehört und respektiert zu werden.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33" name="Google Shape;133;p8"/>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34" name="Google Shape;134;p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35" name="Google Shape;135;p8"/>
          <p:cNvSpPr txBox="1"/>
          <p:nvPr/>
        </p:nvSpPr>
        <p:spPr>
          <a:xfrm>
            <a:off x="1562529" y="40916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36" name="Google Shape;136;p8"/>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37" name="Google Shape;137;p8"/>
          <p:cNvSpPr txBox="1"/>
          <p:nvPr/>
        </p:nvSpPr>
        <p:spPr>
          <a:xfrm>
            <a:off x="484721" y="1182891"/>
            <a:ext cx="8590383" cy="369332"/>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Helvetica Neue"/>
                <a:ea typeface="Helvetica Neue"/>
                <a:cs typeface="Helvetica Neue"/>
                <a:sym typeface="Helvetica Neue"/>
              </a:rPr>
              <a:t>2. </a:t>
            </a:r>
            <a:r>
              <a:rPr lang="de-DE" sz="1800" b="1" dirty="0">
                <a:solidFill>
                  <a:schemeClr val="dk1"/>
                </a:solidFill>
                <a:latin typeface="Helvetica Neue"/>
                <a:ea typeface="Helvetica Neue"/>
                <a:cs typeface="Helvetica Neue"/>
                <a:sym typeface="Helvetica Neue"/>
              </a:rPr>
              <a:t>Eine Welt, in der Männer etwas tun und Frauen zuschauen</a:t>
            </a:r>
            <a:endParaRPr sz="1800" b="1" dirty="0">
              <a:solidFill>
                <a:schemeClr val="dk1"/>
              </a:solidFill>
              <a:latin typeface="Helvetica Neue"/>
              <a:ea typeface="Helvetica Neue"/>
              <a:cs typeface="Helvetica Neue"/>
              <a:sym typeface="Helvetica Neue"/>
            </a:endParaRPr>
          </a:p>
        </p:txBody>
      </p:sp>
      <p:pic>
        <p:nvPicPr>
          <p:cNvPr id="138" name="Google Shape;138;p8"/>
          <p:cNvPicPr preferRelativeResize="0"/>
          <p:nvPr/>
        </p:nvPicPr>
        <p:blipFill rotWithShape="1">
          <a:blip r:embed="rId5">
            <a:alphaModFix/>
          </a:blip>
          <a:srcRect/>
          <a:stretch/>
        </p:blipFill>
        <p:spPr>
          <a:xfrm>
            <a:off x="5296263" y="1666582"/>
            <a:ext cx="3139248" cy="4489461"/>
          </a:xfrm>
          <a:prstGeom prst="rect">
            <a:avLst/>
          </a:prstGeom>
          <a:noFill/>
          <a:ln>
            <a:noFill/>
          </a:ln>
        </p:spPr>
      </p:pic>
      <p:cxnSp>
        <p:nvCxnSpPr>
          <p:cNvPr id="139" name="Google Shape;139;p8"/>
          <p:cNvCxnSpPr/>
          <p:nvPr/>
        </p:nvCxnSpPr>
        <p:spPr>
          <a:xfrm>
            <a:off x="4267200" y="3581400"/>
            <a:ext cx="1295400" cy="533400"/>
          </a:xfrm>
          <a:prstGeom prst="straightConnector1">
            <a:avLst/>
          </a:prstGeom>
          <a:noFill/>
          <a:ln w="9525" cap="flat" cmpd="sng">
            <a:solidFill>
              <a:srgbClr val="40891F"/>
            </a:solidFill>
            <a:prstDash val="solid"/>
            <a:round/>
            <a:headEnd type="none" w="sm" len="sm"/>
            <a:tailEnd type="triangle" w="med" len="med"/>
          </a:ln>
        </p:spPr>
      </p:cxnSp>
      <p:cxnSp>
        <p:nvCxnSpPr>
          <p:cNvPr id="140" name="Google Shape;140;p8"/>
          <p:cNvCxnSpPr/>
          <p:nvPr/>
        </p:nvCxnSpPr>
        <p:spPr>
          <a:xfrm rot="10800000" flipH="1">
            <a:off x="4590064" y="4706785"/>
            <a:ext cx="2275823" cy="611051"/>
          </a:xfrm>
          <a:prstGeom prst="straightConnector1">
            <a:avLst/>
          </a:prstGeom>
          <a:noFill/>
          <a:ln w="9525" cap="flat" cmpd="sng">
            <a:solidFill>
              <a:srgbClr val="40891F"/>
            </a:solidFill>
            <a:prstDash val="solid"/>
            <a:round/>
            <a:headEnd type="none" w="sm" len="sm"/>
            <a:tailEnd type="triangle" w="med" len="med"/>
          </a:ln>
        </p:spPr>
      </p:cxnSp>
      <p:sp>
        <p:nvSpPr>
          <p:cNvPr id="141" name="Google Shape;141;p8"/>
          <p:cNvSpPr txBox="1"/>
          <p:nvPr/>
        </p:nvSpPr>
        <p:spPr>
          <a:xfrm>
            <a:off x="2656024" y="3351082"/>
            <a:ext cx="1724711" cy="646331"/>
          </a:xfrm>
          <a:prstGeom prst="rect">
            <a:avLst/>
          </a:prstGeom>
          <a:noFill/>
          <a:ln>
            <a:noFill/>
          </a:ln>
        </p:spPr>
        <p:txBody>
          <a:bodyPr spcFirstLastPara="1" wrap="square" lIns="91425" tIns="45700" rIns="91425" bIns="45700" anchor="t" anchorCtr="0">
            <a:spAutoFit/>
          </a:bodyPr>
          <a:lstStyle/>
          <a:p>
            <a:pPr lvl="0"/>
            <a:r>
              <a:rPr lang="en-US" sz="1800" dirty="0" err="1">
                <a:solidFill>
                  <a:schemeClr val="dk1"/>
                </a:solidFill>
                <a:latin typeface="Helvetica Neue"/>
                <a:ea typeface="Helvetica Neue"/>
                <a:cs typeface="Helvetica Neue"/>
                <a:sym typeface="Helvetica Neue"/>
              </a:rPr>
              <a:t>Mädchen</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beobachten</a:t>
            </a:r>
            <a:endParaRPr sz="1800" dirty="0">
              <a:solidFill>
                <a:schemeClr val="dk1"/>
              </a:solidFill>
              <a:latin typeface="Calibri"/>
              <a:ea typeface="Calibri"/>
              <a:cs typeface="Calibri"/>
              <a:sym typeface="Calibri"/>
            </a:endParaRPr>
          </a:p>
        </p:txBody>
      </p:sp>
      <p:sp>
        <p:nvSpPr>
          <p:cNvPr id="142" name="Google Shape;142;p8"/>
          <p:cNvSpPr txBox="1"/>
          <p:nvPr/>
        </p:nvSpPr>
        <p:spPr>
          <a:xfrm>
            <a:off x="713345" y="1640260"/>
            <a:ext cx="3771538" cy="1200329"/>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Helvetica Neue"/>
                <a:ea typeface="Helvetica Neue"/>
                <a:cs typeface="Helvetica Neue"/>
                <a:sym typeface="Helvetica Neue"/>
              </a:rPr>
              <a:t>Analysieren Sie das Foto und schauen Sie sich an, wer </a:t>
            </a:r>
            <a:r>
              <a:rPr lang="de-DE" sz="1800" b="1" dirty="0">
                <a:solidFill>
                  <a:srgbClr val="00B050"/>
                </a:solidFill>
                <a:latin typeface="Helvetica Neue"/>
                <a:ea typeface="Helvetica Neue"/>
                <a:cs typeface="Helvetica Neue"/>
                <a:sym typeface="Helvetica Neue"/>
              </a:rPr>
              <a:t>passiv ist, zuschaut, bewundert </a:t>
            </a:r>
            <a:r>
              <a:rPr lang="de-DE" sz="1800" dirty="0">
                <a:solidFill>
                  <a:schemeClr val="dk1"/>
                </a:solidFill>
                <a:latin typeface="Helvetica Neue"/>
                <a:ea typeface="Helvetica Neue"/>
                <a:cs typeface="Helvetica Neue"/>
                <a:sym typeface="Helvetica Neue"/>
              </a:rPr>
              <a:t>und wer </a:t>
            </a:r>
            <a:r>
              <a:rPr lang="de-DE" sz="1800" dirty="0">
                <a:solidFill>
                  <a:srgbClr val="002060"/>
                </a:solidFill>
                <a:latin typeface="Helvetica Neue"/>
                <a:ea typeface="Helvetica Neue"/>
                <a:cs typeface="Helvetica Neue"/>
                <a:sym typeface="Helvetica Neue"/>
              </a:rPr>
              <a:t>aktiv, mutig und angeberisch </a:t>
            </a:r>
            <a:r>
              <a:rPr lang="de-DE" sz="1800" dirty="0">
                <a:solidFill>
                  <a:schemeClr val="dk1"/>
                </a:solidFill>
                <a:latin typeface="Helvetica Neue"/>
                <a:ea typeface="Helvetica Neue"/>
                <a:cs typeface="Helvetica Neue"/>
                <a:sym typeface="Helvetica Neue"/>
              </a:rPr>
              <a:t>ist</a:t>
            </a:r>
            <a:endParaRPr dirty="0"/>
          </a:p>
        </p:txBody>
      </p:sp>
      <p:sp>
        <p:nvSpPr>
          <p:cNvPr id="143" name="Google Shape;143;p8"/>
          <p:cNvSpPr txBox="1"/>
          <p:nvPr/>
        </p:nvSpPr>
        <p:spPr>
          <a:xfrm>
            <a:off x="876663" y="4972452"/>
            <a:ext cx="3771538" cy="923330"/>
          </a:xfrm>
          <a:prstGeom prst="rect">
            <a:avLst/>
          </a:prstGeom>
          <a:noFill/>
          <a:ln>
            <a:noFill/>
          </a:ln>
        </p:spPr>
        <p:txBody>
          <a:bodyPr spcFirstLastPara="1" wrap="square" lIns="91425" tIns="45700" rIns="91425" bIns="45700" anchor="t" anchorCtr="0">
            <a:spAutoFit/>
          </a:bodyPr>
          <a:lstStyle/>
          <a:p>
            <a:pPr lvl="0" algn="just"/>
            <a:r>
              <a:rPr lang="de-DE" sz="1800" dirty="0">
                <a:solidFill>
                  <a:schemeClr val="dk1"/>
                </a:solidFill>
                <a:latin typeface="Helvetica Neue"/>
                <a:ea typeface="Helvetica Neue"/>
                <a:cs typeface="Helvetica Neue"/>
                <a:sym typeface="Helvetica Neue"/>
              </a:rPr>
              <a:t>Eine Gruppe von Jungen stürzt sich in das Wasser des Hafens von </a:t>
            </a:r>
            <a:r>
              <a:rPr lang="de-DE" sz="1800" dirty="0" err="1">
                <a:solidFill>
                  <a:schemeClr val="dk1"/>
                </a:solidFill>
                <a:latin typeface="Helvetica Neue"/>
                <a:ea typeface="Helvetica Neue"/>
                <a:cs typeface="Helvetica Neue"/>
                <a:sym typeface="Helvetica Neue"/>
              </a:rPr>
              <a:t>Gävle</a:t>
            </a:r>
            <a:r>
              <a:rPr lang="de-DE" sz="1800" dirty="0">
                <a:solidFill>
                  <a:schemeClr val="dk1"/>
                </a:solidFill>
                <a:latin typeface="Helvetica Neue"/>
                <a:ea typeface="Helvetica Neue"/>
                <a:cs typeface="Helvetica Neue"/>
                <a:sym typeface="Helvetica Neue"/>
              </a:rPr>
              <a:t> (Schweden)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49" name="Google Shape;149;p9"/>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50" name="Google Shape;150;p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51" name="Google Shape;151;p9"/>
          <p:cNvSpPr txBox="1"/>
          <p:nvPr/>
        </p:nvSpPr>
        <p:spPr>
          <a:xfrm>
            <a:off x="1562529"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Unit 1</a:t>
            </a:r>
            <a:endParaRPr dirty="0"/>
          </a:p>
          <a:p>
            <a:pPr lvl="0"/>
            <a:r>
              <a:rPr lang="de-DE" sz="2400" dirty="0">
                <a:solidFill>
                  <a:schemeClr val="dk1"/>
                </a:solidFill>
                <a:latin typeface="Helvetica Neue"/>
                <a:ea typeface="Helvetica Neue"/>
                <a:cs typeface="Helvetica Neue"/>
                <a:sym typeface="Helvetica Neue"/>
              </a:rPr>
              <a:t>Wie Bilder die Welt verändern können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pic>
        <p:nvPicPr>
          <p:cNvPr id="152" name="Google Shape;152;p9"/>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53" name="Google Shape;153;p9"/>
          <p:cNvSpPr txBox="1"/>
          <p:nvPr/>
        </p:nvSpPr>
        <p:spPr>
          <a:xfrm>
            <a:off x="537141" y="1592603"/>
            <a:ext cx="8799180" cy="3139281"/>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Helvetica Neue"/>
                <a:ea typeface="Helvetica Neue"/>
                <a:cs typeface="Helvetica Neue"/>
                <a:sym typeface="Helvetica Neue"/>
              </a:rPr>
              <a:t>3. </a:t>
            </a:r>
            <a:r>
              <a:rPr lang="de-DE" sz="1800" b="1" dirty="0">
                <a:solidFill>
                  <a:schemeClr val="dk1"/>
                </a:solidFill>
                <a:latin typeface="Helvetica Neue"/>
                <a:ea typeface="Helvetica Neue"/>
                <a:cs typeface="Helvetica Neue"/>
                <a:sym typeface="Helvetica Neue"/>
              </a:rPr>
              <a:t>Bilder beeinflussen, wie wir einander sehen</a:t>
            </a:r>
            <a:endParaRPr dirty="0"/>
          </a:p>
          <a:p>
            <a:pPr marL="0" marR="0" lvl="0" indent="0" algn="l" rtl="0">
              <a:spcBef>
                <a:spcPts val="0"/>
              </a:spcBef>
              <a:spcAft>
                <a:spcPts val="0"/>
              </a:spcAft>
              <a:buNone/>
            </a:pPr>
            <a:endParaRPr sz="1800" b="1" dirty="0">
              <a:solidFill>
                <a:schemeClr val="dk1"/>
              </a:solidFill>
              <a:latin typeface="Helvetica Neue"/>
              <a:ea typeface="Helvetica Neue"/>
              <a:cs typeface="Helvetica Neue"/>
              <a:sym typeface="Helvetica Neue"/>
            </a:endParaRPr>
          </a:p>
          <a:p>
            <a:pPr lvl="0"/>
            <a:r>
              <a:rPr lang="de-DE" sz="1800" dirty="0">
                <a:solidFill>
                  <a:schemeClr val="dk1"/>
                </a:solidFill>
                <a:latin typeface="Helvetica Neue"/>
                <a:ea typeface="Helvetica Neue"/>
                <a:cs typeface="Helvetica Neue"/>
                <a:sym typeface="Helvetica Neue"/>
              </a:rPr>
              <a:t>Wenn Sie zu denen gehören, die in die Norm der Gesellschaft passen, können Sie sich ohne Schwierigkeiten umsehen und Menschen finden, die so aussehen wie Sie – in Filmen, Talkshows, Zeitungen und Möbelkatalogen. Sie sind sich vielleicht nicht einmal bewusst, dass die Medien für manche Menschen kein Spiegel sind.</a:t>
            </a: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r>
              <a:rPr lang="de-DE" sz="1800" b="1" dirty="0">
                <a:solidFill>
                  <a:schemeClr val="dk1"/>
                </a:solidFill>
                <a:latin typeface="Helvetica Neue"/>
                <a:ea typeface="Helvetica Neue"/>
                <a:cs typeface="Helvetica Neue"/>
                <a:sym typeface="Helvetica Neue"/>
              </a:rPr>
              <a:t>Bilder </a:t>
            </a:r>
            <a:r>
              <a:rPr lang="de-DE" sz="1800" dirty="0">
                <a:solidFill>
                  <a:schemeClr val="dk1"/>
                </a:solidFill>
                <a:latin typeface="Helvetica Neue"/>
                <a:ea typeface="Helvetica Neue"/>
                <a:cs typeface="Helvetica Neue"/>
                <a:sym typeface="Helvetica Neue"/>
              </a:rPr>
              <a:t>– oder die Abwesenheit von Bildern –</a:t>
            </a:r>
            <a:r>
              <a:rPr lang="de-DE" sz="1800" b="1" dirty="0">
                <a:solidFill>
                  <a:schemeClr val="dk1"/>
                </a:solidFill>
                <a:latin typeface="Helvetica Neue"/>
                <a:ea typeface="Helvetica Neue"/>
                <a:cs typeface="Helvetica Neue"/>
                <a:sym typeface="Helvetica Neue"/>
              </a:rPr>
              <a:t> beeinflussen, wie wir einander und uns selbst sehen. </a:t>
            </a:r>
            <a:r>
              <a:rPr lang="de-DE" sz="1800" dirty="0">
                <a:solidFill>
                  <a:schemeClr val="dk1"/>
                </a:solidFill>
                <a:latin typeface="Helvetica Neue"/>
                <a:ea typeface="Helvetica Neue"/>
                <a:cs typeface="Helvetica Neue"/>
                <a:sym typeface="Helvetica Neue"/>
              </a:rPr>
              <a:t>Wenn manche Menschen in den Medien unsichtbar sind, wenn ihre Stimmen und Geschichten nie gehört werden, bleibt eine Lücke, die mit Vorurteilen und Stereotypen gefüllt werden muss.</a:t>
            </a:r>
            <a:endParaRPr sz="1800" dirty="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3059</Words>
  <Application>Microsoft Office PowerPoint</Application>
  <PresentationFormat>Benutzerdefiniert</PresentationFormat>
  <Paragraphs>218</Paragraphs>
  <Slides>24</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Tahoma</vt:lpstr>
      <vt:lpstr>Helvetica Neue</vt:lpstr>
      <vt:lpstr>Noto Sans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lastModifiedBy>Anna-Carina Mohrholz</cp:lastModifiedBy>
  <cp:revision>1</cp:revision>
  <dcterms:created xsi:type="dcterms:W3CDTF">2022-12-16T10:07:41Z</dcterms:created>
  <dcterms:modified xsi:type="dcterms:W3CDTF">2024-01-09T14:58:50Z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