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7315200"/>
  <p:notesSz cx="9753600" cy="73152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+bBW2vuDH4hde19nukL1kn5aa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534" y="-192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25925" y="548625"/>
            <a:ext cx="6502725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975360" y="2267716"/>
            <a:ext cx="11054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950720" y="4096516"/>
            <a:ext cx="91033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650240" y="292612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650240" y="1682500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650240" y="292612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650240" y="1682500"/>
            <a:ext cx="5657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6697472" y="1682500"/>
            <a:ext cx="5657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650240" y="292612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650240" y="292612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650240" y="1682500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"/>
          <p:cNvPicPr preferRelativeResize="0"/>
          <p:nvPr/>
        </p:nvPicPr>
        <p:blipFill rotWithShape="1">
          <a:blip r:embed="rId3">
            <a:alphaModFix/>
          </a:blip>
          <a:srcRect r="-130" b="20600"/>
          <a:stretch/>
        </p:blipFill>
        <p:spPr>
          <a:xfrm>
            <a:off x="4893019" y="523422"/>
            <a:ext cx="3207875" cy="254368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"/>
          <p:cNvSpPr/>
          <p:nvPr/>
        </p:nvSpPr>
        <p:spPr>
          <a:xfrm>
            <a:off x="254000" y="157787"/>
            <a:ext cx="125730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2159001" y="4117606"/>
            <a:ext cx="96773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Practical Guide to DEI integration for micro-enterprises</a:t>
            </a:r>
            <a:endParaRPr/>
          </a:p>
        </p:txBody>
      </p:sp>
      <p:sp>
        <p:nvSpPr>
          <p:cNvPr id="46" name="Google Shape;46;p1"/>
          <p:cNvSpPr txBox="1"/>
          <p:nvPr/>
        </p:nvSpPr>
        <p:spPr>
          <a:xfrm>
            <a:off x="2730500" y="3299968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OPSIZO WP3 – Operational Tool</a:t>
            </a:r>
            <a:endParaRPr/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9600" y="6410909"/>
            <a:ext cx="1847849" cy="63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405" y="6195554"/>
            <a:ext cx="2052998" cy="43071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 txBox="1"/>
          <p:nvPr/>
        </p:nvSpPr>
        <p:spPr>
          <a:xfrm>
            <a:off x="3194686" y="6354369"/>
            <a:ext cx="7239000" cy="24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European Commission's support for the production of this publication does not  constitute an endorsement of the contents, which reflect the views only of the  </a:t>
            </a:r>
            <a:r>
              <a:rPr lang="en-GB" sz="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authors</a:t>
            </a:r>
            <a:r>
              <a:rPr lang="en-GB" sz="7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and the Commission cannot be held responsible for any use which may be  made of the information contained therein.</a:t>
            </a:r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3194686" y="6652891"/>
            <a:ext cx="7117714" cy="39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rtl="0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Legal description – Creative  Commons licensing:  The  materials published  on the Opsizo project website are classified as  Open  Educational  Resources' (OER) and can be freely (without permission of their creators):  downloaded, used, reused, copied, adapted, and shared by users, with  information about the source of their origin.</a:t>
            </a:r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" name="Google Shape;5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969" y="6651862"/>
            <a:ext cx="1095374" cy="39052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1658256" y="4935244"/>
            <a:ext cx="96773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by IHF asbl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and SDGs</a:t>
            </a:r>
            <a:endParaRPr/>
          </a:p>
        </p:txBody>
      </p:sp>
      <p:pic>
        <p:nvPicPr>
          <p:cNvPr id="168" name="Google Shape;168;p10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44432" y="321633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/>
        </p:nvSpPr>
        <p:spPr>
          <a:xfrm>
            <a:off x="6807200" y="2974133"/>
            <a:ext cx="545370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Encourage and promote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public, public-private, and civil society partnerships, building on the experience and resourcing strategies of partnerships.</a:t>
            </a:r>
            <a:endParaRPr dirty="0"/>
          </a:p>
        </p:txBody>
      </p:sp>
      <p:pic>
        <p:nvPicPr>
          <p:cNvPr id="170" name="Google Shape;17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897" y="2746814"/>
            <a:ext cx="2209800" cy="202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0"/>
          <p:cNvPicPr preferRelativeResize="0"/>
          <p:nvPr/>
        </p:nvPicPr>
        <p:blipFill rotWithShape="1">
          <a:blip r:embed="rId5">
            <a:alphaModFix/>
          </a:blip>
          <a:srcRect b="17909"/>
          <a:stretch/>
        </p:blipFill>
        <p:spPr>
          <a:xfrm>
            <a:off x="4649567" y="2514600"/>
            <a:ext cx="1766898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Policies</a:t>
            </a:r>
            <a:endParaRPr/>
          </a:p>
        </p:txBody>
      </p:sp>
      <p:sp>
        <p:nvSpPr>
          <p:cNvPr id="178" name="Google Shape;178;p11"/>
          <p:cNvSpPr txBox="1"/>
          <p:nvPr/>
        </p:nvSpPr>
        <p:spPr>
          <a:xfrm>
            <a:off x="669026" y="4079460"/>
            <a:ext cx="5147574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a culture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which employees feel safe to report discrimination or harassment. Provide clear procedures for handling such reports confidentially and effectively.</a:t>
            </a:r>
            <a:endParaRPr/>
          </a:p>
        </p:txBody>
      </p:sp>
      <p:sp>
        <p:nvSpPr>
          <p:cNvPr id="179" name="Google Shape;179;p11"/>
          <p:cNvSpPr txBox="1"/>
          <p:nvPr/>
        </p:nvSpPr>
        <p:spPr>
          <a:xfrm>
            <a:off x="670464" y="2544850"/>
            <a:ext cx="5146136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Promotion of Flexible Work: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employees to better balance work with family and personal life. This can be particularly important for employees with family responsibilities.</a:t>
            </a:r>
            <a:endParaRPr/>
          </a:p>
        </p:txBody>
      </p:sp>
      <p:sp>
        <p:nvSpPr>
          <p:cNvPr id="180" name="Google Shape;180;p11"/>
          <p:cNvSpPr txBox="1"/>
          <p:nvPr/>
        </p:nvSpPr>
        <p:spPr>
          <a:xfrm>
            <a:off x="669026" y="5614070"/>
            <a:ext cx="5147574" cy="9233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and training opportunities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all employees, regardless of their differences. This can help reduce inequalities in growth opportunities.</a:t>
            </a:r>
            <a:endParaRPr/>
          </a:p>
        </p:txBody>
      </p:sp>
      <p:sp>
        <p:nvSpPr>
          <p:cNvPr id="181" name="Google Shape;181;p11"/>
          <p:cNvSpPr txBox="1"/>
          <p:nvPr/>
        </p:nvSpPr>
        <p:spPr>
          <a:xfrm>
            <a:off x="6716486" y="4099838"/>
            <a:ext cx="5500914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Strive to create a diverse workforce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reflects the community in which you operate. This may include hiring individuals from diverse ethnic, cultural, gender, and ability backgrounds.</a:t>
            </a:r>
            <a:endParaRPr/>
          </a:p>
        </p:txBody>
      </p:sp>
      <p:sp>
        <p:nvSpPr>
          <p:cNvPr id="182" name="Google Shape;182;p11"/>
          <p:cNvSpPr txBox="1"/>
          <p:nvPr/>
        </p:nvSpPr>
        <p:spPr>
          <a:xfrm>
            <a:off x="635000" y="1218321"/>
            <a:ext cx="11582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policies are typically developed to ensure fair treatment, equal opportunities, and a welcoming environment for all employees, regardless of their background, identity, or characteristics. They may include:</a:t>
            </a:r>
            <a:endParaRPr/>
          </a:p>
        </p:txBody>
      </p:sp>
      <p:sp>
        <p:nvSpPr>
          <p:cNvPr id="183" name="Google Shape;183;p11"/>
          <p:cNvSpPr txBox="1"/>
          <p:nvPr/>
        </p:nvSpPr>
        <p:spPr>
          <a:xfrm>
            <a:off x="6741886" y="5614070"/>
            <a:ext cx="5500914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 employment opportunities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all individuals and prohibiting discrimination based on factors such as race, gender, age, religion, disability, sexual orientation, or gender identity.</a:t>
            </a:r>
            <a:endParaRPr/>
          </a:p>
        </p:txBody>
      </p:sp>
      <p:sp>
        <p:nvSpPr>
          <p:cNvPr id="184" name="Google Shape;184;p11"/>
          <p:cNvSpPr txBox="1"/>
          <p:nvPr/>
        </p:nvSpPr>
        <p:spPr>
          <a:xfrm>
            <a:off x="6716486" y="2556990"/>
            <a:ext cx="5500914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Anti-Discrimination and Anti-Harassment: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Clearly defining and condemning discrimination, harassment, and retaliation in the workplace and providing procedures for reporting and addressing such incidents.</a:t>
            </a:r>
            <a:endParaRPr/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 l="10000" t="17471" r="5000" b="12385"/>
          <a:stretch/>
        </p:blipFill>
        <p:spPr>
          <a:xfrm>
            <a:off x="11188700" y="249341"/>
            <a:ext cx="1295400" cy="1002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2"/>
          <p:cNvPicPr preferRelativeResize="0"/>
          <p:nvPr/>
        </p:nvPicPr>
        <p:blipFill rotWithShape="1">
          <a:blip r:embed="rId3">
            <a:alphaModFix/>
          </a:blip>
          <a:srcRect l="24209" t="10840" r="6225" b="9284"/>
          <a:stretch/>
        </p:blipFill>
        <p:spPr>
          <a:xfrm>
            <a:off x="11531600" y="360237"/>
            <a:ext cx="1066800" cy="108796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2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in hiring and selection</a:t>
            </a:r>
            <a:endParaRPr/>
          </a:p>
        </p:txBody>
      </p:sp>
      <p:sp>
        <p:nvSpPr>
          <p:cNvPr id="193" name="Google Shape;193;p12"/>
          <p:cNvSpPr txBox="1"/>
          <p:nvPr/>
        </p:nvSpPr>
        <p:spPr>
          <a:xfrm>
            <a:off x="635000" y="1035965"/>
            <a:ext cx="115824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your hiring processes to ensure they are inclusive. Advertise job openings to reach a wide range of candidates and eliminate any bias from the selection process.</a:t>
            </a:r>
            <a:endParaRPr/>
          </a:p>
        </p:txBody>
      </p:sp>
      <p:sp>
        <p:nvSpPr>
          <p:cNvPr id="194" name="Google Shape;194;p12"/>
          <p:cNvSpPr txBox="1"/>
          <p:nvPr/>
        </p:nvSpPr>
        <p:spPr>
          <a:xfrm>
            <a:off x="635000" y="1859427"/>
            <a:ext cx="11811000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Diverse job posting: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inclusive language in job postings to attract a wide range of candidates and avoid gender-specific terms and focus on qualifications and skills.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Blind resume screening: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personally identifiable information such as names, photos and addresses from resumes during the initial screening process to reduce unconscious bias. Evaluate candidates solely on their qualifications and experience.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Structued interviews: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standardised interview questions that assess canidates based on job-related skills and competencies. Train interviewers to avoid asking biased or discriminatory questions.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Trasparency in selection criteria: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cleary define the criteria used to evaluate candidates and communicate these criteria to all involved in the hiring process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Unconscious bias training: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training to all employees involved in the hiring process to recognise and mitigate unconscious bias. This training can help ensure fair treatment of all candidates.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Diversity in sourcing: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actively seek out candidates from diverse backgrounds throygh a variety of channels, including social media, professional networks and referrals.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Performance Assessment and Feedback</a:t>
            </a:r>
            <a:endParaRPr/>
          </a:p>
        </p:txBody>
      </p:sp>
      <p:sp>
        <p:nvSpPr>
          <p:cNvPr id="201" name="Google Shape;201;p13"/>
          <p:cNvSpPr txBox="1"/>
          <p:nvPr/>
        </p:nvSpPr>
        <p:spPr>
          <a:xfrm>
            <a:off x="635000" y="1127433"/>
            <a:ext cx="11353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measures progress in ensuring a more diverse and inclusive workplace, gathers data, sets goals, offers feedback, and takes corrective actions to promote diversity and equality within the organization.</a:t>
            </a: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4884568" y="2743200"/>
            <a:ext cx="2819400" cy="30479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a confidential reporting system for employees to report incidents of discrimination, harassment, or bias without fear of retaliation.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8981736" y="2743201"/>
            <a:ext cx="2819400" cy="304799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key performance indicators (KPIs) related to DEI and track progress over time. Metrics could include diversity in recruitment, promotion rates, or employee satisfaction.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3"/>
          <p:cNvSpPr/>
          <p:nvPr/>
        </p:nvSpPr>
        <p:spPr>
          <a:xfrm>
            <a:off x="787400" y="2743585"/>
            <a:ext cx="2819400" cy="30479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 regular DEI surveys among employees to gauge their perceptions and experiences related to diversity, equity, and inclusion within the workplace.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3"/>
          <p:cNvPicPr preferRelativeResize="0"/>
          <p:nvPr/>
        </p:nvPicPr>
        <p:blipFill rotWithShape="1">
          <a:blip r:embed="rId3">
            <a:alphaModFix/>
          </a:blip>
          <a:srcRect l="19237" t="16833" r="9410" b="21052"/>
          <a:stretch/>
        </p:blipFill>
        <p:spPr>
          <a:xfrm>
            <a:off x="11411119" y="304800"/>
            <a:ext cx="1155361" cy="899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/>
          <p:nvPr/>
        </p:nvSpPr>
        <p:spPr>
          <a:xfrm>
            <a:off x="254000" y="157787"/>
            <a:ext cx="125730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4"/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Matrix</a:t>
            </a:r>
            <a:endParaRPr/>
          </a:p>
        </p:txBody>
      </p:sp>
      <p:cxnSp>
        <p:nvCxnSpPr>
          <p:cNvPr id="212" name="Google Shape;212;p14"/>
          <p:cNvCxnSpPr/>
          <p:nvPr/>
        </p:nvCxnSpPr>
        <p:spPr>
          <a:xfrm>
            <a:off x="6525776" y="1150964"/>
            <a:ext cx="0" cy="541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13" name="Google Shape;213;p14"/>
          <p:cNvCxnSpPr/>
          <p:nvPr/>
        </p:nvCxnSpPr>
        <p:spPr>
          <a:xfrm>
            <a:off x="2616200" y="3757002"/>
            <a:ext cx="8001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14" name="Google Shape;214;p14"/>
          <p:cNvSpPr txBox="1"/>
          <p:nvPr/>
        </p:nvSpPr>
        <p:spPr>
          <a:xfrm rot="-5400000">
            <a:off x="1297188" y="3671398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INFORMED</a:t>
            </a:r>
            <a:endParaRPr/>
          </a:p>
        </p:txBody>
      </p:sp>
      <p:sp>
        <p:nvSpPr>
          <p:cNvPr id="215" name="Google Shape;215;p14"/>
          <p:cNvSpPr txBox="1"/>
          <p:nvPr/>
        </p:nvSpPr>
        <p:spPr>
          <a:xfrm rot="5400000">
            <a:off x="9849367" y="3480898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UNINFORMED</a:t>
            </a:r>
            <a:endParaRPr/>
          </a:p>
        </p:txBody>
      </p:sp>
      <p:sp>
        <p:nvSpPr>
          <p:cNvPr id="216" name="Google Shape;216;p14"/>
          <p:cNvSpPr txBox="1"/>
          <p:nvPr/>
        </p:nvSpPr>
        <p:spPr>
          <a:xfrm>
            <a:off x="5573277" y="6630402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AGAINST</a:t>
            </a:r>
            <a:endParaRPr/>
          </a:p>
        </p:txBody>
      </p:sp>
      <p:sp>
        <p:nvSpPr>
          <p:cNvPr id="217" name="Google Shape;217;p14"/>
          <p:cNvSpPr txBox="1"/>
          <p:nvPr/>
        </p:nvSpPr>
        <p:spPr>
          <a:xfrm>
            <a:off x="5573277" y="697901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endParaRPr/>
          </a:p>
        </p:txBody>
      </p:sp>
      <p:sp>
        <p:nvSpPr>
          <p:cNvPr id="218" name="Google Shape;218;p14"/>
          <p:cNvSpPr txBox="1"/>
          <p:nvPr/>
        </p:nvSpPr>
        <p:spPr>
          <a:xfrm>
            <a:off x="3384749" y="1360154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Winner</a:t>
            </a:r>
            <a:endParaRPr/>
          </a:p>
        </p:txBody>
      </p:sp>
      <p:sp>
        <p:nvSpPr>
          <p:cNvPr id="219" name="Google Shape;219;p14"/>
          <p:cNvSpPr txBox="1"/>
          <p:nvPr/>
        </p:nvSpPr>
        <p:spPr>
          <a:xfrm>
            <a:off x="7618261" y="1360154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Novice</a:t>
            </a:r>
            <a:endParaRPr/>
          </a:p>
        </p:txBody>
      </p:sp>
      <p:sp>
        <p:nvSpPr>
          <p:cNvPr id="220" name="Google Shape;220;p14"/>
          <p:cNvSpPr txBox="1"/>
          <p:nvPr/>
        </p:nvSpPr>
        <p:spPr>
          <a:xfrm>
            <a:off x="7618261" y="4064539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Onlooker</a:t>
            </a:r>
            <a:endParaRPr/>
          </a:p>
        </p:txBody>
      </p:sp>
      <p:sp>
        <p:nvSpPr>
          <p:cNvPr id="221" name="Google Shape;221;p14"/>
          <p:cNvSpPr txBox="1"/>
          <p:nvPr/>
        </p:nvSpPr>
        <p:spPr>
          <a:xfrm>
            <a:off x="3524735" y="4145899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Zealot</a:t>
            </a:r>
            <a:endParaRPr/>
          </a:p>
        </p:txBody>
      </p:sp>
      <p:pic>
        <p:nvPicPr>
          <p:cNvPr id="222" name="Google Shape;22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8926" y="4665914"/>
            <a:ext cx="1255934" cy="1255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9177" y="3827185"/>
            <a:ext cx="967106" cy="117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2584" y="1028398"/>
            <a:ext cx="1208500" cy="114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4044" y="1663659"/>
            <a:ext cx="857250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4"/>
          <p:cNvSpPr txBox="1"/>
          <p:nvPr/>
        </p:nvSpPr>
        <p:spPr>
          <a:xfrm>
            <a:off x="6820799" y="2195943"/>
            <a:ext cx="385172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Well-intentioned yet uninformed, their heart are in the right place. They sometimes express ignorant ideas, unknowingly contributing to problems they want to see solved.</a:t>
            </a:r>
            <a:endParaRPr/>
          </a:p>
        </p:txBody>
      </p:sp>
      <p:sp>
        <p:nvSpPr>
          <p:cNvPr id="227" name="Google Shape;227;p14"/>
          <p:cNvSpPr txBox="1"/>
          <p:nvPr/>
        </p:nvSpPr>
        <p:spPr>
          <a:xfrm>
            <a:off x="6820799" y="4645967"/>
            <a:ext cx="318267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Largely indifferent, they do nothing to advance progress but little to actively hinder it, either. “DEI? Huh?”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“busy” and “have not really throught about it”.</a:t>
            </a:r>
            <a:endParaRPr/>
          </a:p>
        </p:txBody>
      </p:sp>
      <p:sp>
        <p:nvSpPr>
          <p:cNvPr id="228" name="Google Shape;228;p14"/>
          <p:cNvSpPr txBox="1"/>
          <p:nvPr/>
        </p:nvSpPr>
        <p:spPr>
          <a:xfrm>
            <a:off x="2729375" y="4713012"/>
            <a:ext cx="285539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think DEI efforts are a waste of time and money. Confident that they are “biased for a reason”, they do not intend to change their mind.</a:t>
            </a:r>
            <a:endParaRPr/>
          </a:p>
        </p:txBody>
      </p:sp>
      <p:sp>
        <p:nvSpPr>
          <p:cNvPr id="229" name="Google Shape;229;p14"/>
          <p:cNvSpPr txBox="1"/>
          <p:nvPr/>
        </p:nvSpPr>
        <p:spPr>
          <a:xfrm>
            <a:off x="2783037" y="1835901"/>
            <a:ext cx="285539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Committed advocates, allies and experts in the space, they live, eat and breathe DEI. They know a lot about the issues and actively work toward change.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Engagement</a:t>
            </a:r>
            <a:endParaRPr/>
          </a:p>
        </p:txBody>
      </p:sp>
      <p:sp>
        <p:nvSpPr>
          <p:cNvPr id="236" name="Google Shape;236;p15"/>
          <p:cNvSpPr txBox="1"/>
          <p:nvPr/>
        </p:nvSpPr>
        <p:spPr>
          <a:xfrm>
            <a:off x="605971" y="1127433"/>
            <a:ext cx="107732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 the company in the local community through volunteering activities, sponsorships, and collaborations with organizations that promote DEI.</a:t>
            </a:r>
            <a:endParaRPr/>
          </a:p>
        </p:txBody>
      </p:sp>
      <p:sp>
        <p:nvSpPr>
          <p:cNvPr id="237" name="Google Shape;237;p15"/>
          <p:cNvSpPr/>
          <p:nvPr/>
        </p:nvSpPr>
        <p:spPr>
          <a:xfrm>
            <a:off x="4822881" y="2444016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employees to volunteer their time and skills to local community organizations that support DEI initiatives. </a:t>
            </a:r>
            <a:endParaRPr/>
          </a:p>
        </p:txBody>
      </p:sp>
      <p:sp>
        <p:nvSpPr>
          <p:cNvPr id="238" name="Google Shape;238;p15"/>
          <p:cNvSpPr/>
          <p:nvPr/>
        </p:nvSpPr>
        <p:spPr>
          <a:xfrm>
            <a:off x="8894649" y="4732527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paid time off or flexible scheduling to facilitate employee participation in community service.</a:t>
            </a:r>
            <a:endParaRPr/>
          </a:p>
        </p:txBody>
      </p:sp>
      <p:sp>
        <p:nvSpPr>
          <p:cNvPr id="239" name="Google Shape;239;p15"/>
          <p:cNvSpPr/>
          <p:nvPr/>
        </p:nvSpPr>
        <p:spPr>
          <a:xfrm>
            <a:off x="8920049" y="2444016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actively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participate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local DEI-related events, such as diversity fairs, cultural festivals, or workshops. </a:t>
            </a:r>
            <a:endParaRPr/>
          </a:p>
        </p:txBody>
      </p:sp>
      <p:sp>
        <p:nvSpPr>
          <p:cNvPr id="240" name="Google Shape;240;p15"/>
          <p:cNvSpPr/>
          <p:nvPr/>
        </p:nvSpPr>
        <p:spPr>
          <a:xfrm>
            <a:off x="725713" y="4732527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Prioritise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sourcing products and services from local businesses owned by individuals from diverse backgrounds.</a:t>
            </a:r>
            <a:endParaRPr/>
          </a:p>
        </p:txBody>
      </p:sp>
      <p:sp>
        <p:nvSpPr>
          <p:cNvPr id="241" name="Google Shape;241;p15"/>
          <p:cNvSpPr/>
          <p:nvPr/>
        </p:nvSpPr>
        <p:spPr>
          <a:xfrm>
            <a:off x="4810181" y="4745968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Actively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seek out and support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minority-owned enterprises in your supply chain. </a:t>
            </a:r>
            <a:endParaRPr/>
          </a:p>
        </p:txBody>
      </p:sp>
      <p:sp>
        <p:nvSpPr>
          <p:cNvPr id="242" name="Google Shape;242;p15"/>
          <p:cNvSpPr/>
          <p:nvPr/>
        </p:nvSpPr>
        <p:spPr>
          <a:xfrm>
            <a:off x="725713" y="2444401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Collaborate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community leaders and influencers to ensure your initiatives align with community goals.</a:t>
            </a:r>
            <a:endParaRPr/>
          </a:p>
        </p:txBody>
      </p:sp>
      <p:pic>
        <p:nvPicPr>
          <p:cNvPr id="243" name="Google Shape;24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1504" y="381000"/>
            <a:ext cx="1457325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Inclusive Communication</a:t>
            </a:r>
            <a:endParaRPr/>
          </a:p>
        </p:txBody>
      </p:sp>
      <p:sp>
        <p:nvSpPr>
          <p:cNvPr id="250" name="Google Shape;250;p16"/>
          <p:cNvSpPr txBox="1"/>
          <p:nvPr/>
        </p:nvSpPr>
        <p:spPr>
          <a:xfrm>
            <a:off x="635000" y="1127433"/>
            <a:ext cx="117348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inclusive language in all company communications, including emails, internal documents and websites. Avoid the use of expressions or stereotypes that may be offensive.</a:t>
            </a:r>
            <a:endParaRPr/>
          </a:p>
        </p:txBody>
      </p:sp>
      <p:sp>
        <p:nvSpPr>
          <p:cNvPr id="251" name="Google Shape;251;p16"/>
          <p:cNvSpPr/>
          <p:nvPr/>
        </p:nvSpPr>
        <p:spPr>
          <a:xfrm>
            <a:off x="4822881" y="2444016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mindful of cultural differences when communicating with a diverse audience.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8894649" y="4732527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aware of and respectful toward various religious holidays and observances.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8920049" y="2444016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respectful language when referring to individuals with disabilities.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725713" y="4732527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Eliminate gender, race or age-related sterotypes in your communications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6"/>
          <p:cNvSpPr/>
          <p:nvPr/>
        </p:nvSpPr>
        <p:spPr>
          <a:xfrm>
            <a:off x="4810181" y="4745968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Accessibility-Friendly language</a:t>
            </a:r>
            <a:endParaRPr/>
          </a:p>
        </p:txBody>
      </p:sp>
      <p:sp>
        <p:nvSpPr>
          <p:cNvPr id="256" name="Google Shape;256;p16"/>
          <p:cNvSpPr/>
          <p:nvPr/>
        </p:nvSpPr>
        <p:spPr>
          <a:xfrm>
            <a:off x="725713" y="2444401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 neutral language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1100" y="219357"/>
            <a:ext cx="1219200" cy="105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7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Accessibility and Inclusion support </a:t>
            </a:r>
            <a:endParaRPr/>
          </a:p>
        </p:txBody>
      </p:sp>
      <p:sp>
        <p:nvSpPr>
          <p:cNvPr id="264" name="Google Shape;264;p17"/>
          <p:cNvSpPr txBox="1"/>
          <p:nvPr/>
        </p:nvSpPr>
        <p:spPr>
          <a:xfrm>
            <a:off x="635000" y="1127433"/>
            <a:ext cx="117348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that the workplace is accessible to all employees, including those with disabilities. This may require physical or technological adaptations.</a:t>
            </a:r>
            <a:endParaRPr/>
          </a:p>
        </p:txBody>
      </p:sp>
      <p:sp>
        <p:nvSpPr>
          <p:cNvPr id="265" name="Google Shape;265;p17"/>
          <p:cNvSpPr/>
          <p:nvPr/>
        </p:nvSpPr>
        <p:spPr>
          <a:xfrm>
            <a:off x="4822881" y="2444016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signage is clear and includes universal symbols to represent gender-neutral bathrooms.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7"/>
          <p:cNvSpPr/>
          <p:nvPr/>
        </p:nvSpPr>
        <p:spPr>
          <a:xfrm>
            <a:off x="8894649" y="4732527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assistive technologies, such as touchscreens with audio for accessing controls and information.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7"/>
          <p:cNvSpPr/>
          <p:nvPr/>
        </p:nvSpPr>
        <p:spPr>
          <a:xfrm>
            <a:off x="8920049" y="2444016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that at least one restroom is accessible to people with disabilities.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725713" y="4732527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 accessible visual and audible alarm devices to ensure that everyone can be informed in case of an emergency.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7"/>
          <p:cNvSpPr/>
          <p:nvPr/>
        </p:nvSpPr>
        <p:spPr>
          <a:xfrm>
            <a:off x="4810181" y="4745968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and continuos improvement</a:t>
            </a:r>
            <a:endParaRPr/>
          </a:p>
        </p:txBody>
      </p:sp>
      <p:sp>
        <p:nvSpPr>
          <p:cNvPr id="270" name="Google Shape;270;p17"/>
          <p:cNvSpPr/>
          <p:nvPr/>
        </p:nvSpPr>
        <p:spPr>
          <a:xfrm>
            <a:off x="725713" y="2444401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Designate at least one of the bathrooms as a "unisex", allowing anyone to use them regardless of gender.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1077" y="219454"/>
            <a:ext cx="1269223" cy="1039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9600" y="6410909"/>
            <a:ext cx="1847849" cy="63147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8"/>
          <p:cNvSpPr/>
          <p:nvPr/>
        </p:nvSpPr>
        <p:spPr>
          <a:xfrm>
            <a:off x="254000" y="115739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405" y="6195554"/>
            <a:ext cx="2052998" cy="43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5000" y="1219200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1555" y="4572000"/>
            <a:ext cx="2336890" cy="36683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8"/>
          <p:cNvSpPr txBox="1"/>
          <p:nvPr/>
        </p:nvSpPr>
        <p:spPr>
          <a:xfrm>
            <a:off x="3194686" y="6354369"/>
            <a:ext cx="7239000" cy="24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European Commission's support for the production of this publication does not  constitute an endorsement of the contents, which reflect the views only of the  </a:t>
            </a:r>
            <a:r>
              <a:rPr lang="en-GB" sz="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authors</a:t>
            </a:r>
            <a:r>
              <a:rPr lang="en-GB" sz="7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and the Commission cannot be held responsible for any use which may be  made of the information contained therein.</a:t>
            </a:r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2" name="Google Shape;282;p18"/>
          <p:cNvSpPr txBox="1"/>
          <p:nvPr/>
        </p:nvSpPr>
        <p:spPr>
          <a:xfrm>
            <a:off x="3194686" y="6652891"/>
            <a:ext cx="7117714" cy="39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rtl="0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Legal description – Creative  Commons licensing:  The  materials published  on the Opsizo project website are classified as  Open  Educational  Resources' (OER) and can be freely (without permission of their creators):  downloaded, used, reused, copied, adapted, and shared by users, with  information about the source of their origin.</a:t>
            </a:r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83" name="Google Shape;283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969" y="6651862"/>
            <a:ext cx="1095374" cy="39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635000" y="3048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</p:txBody>
      </p:sp>
      <p:sp>
        <p:nvSpPr>
          <p:cNvPr id="59" name="Google Shape;59;p2"/>
          <p:cNvSpPr txBox="1"/>
          <p:nvPr/>
        </p:nvSpPr>
        <p:spPr>
          <a:xfrm>
            <a:off x="825500" y="1524000"/>
            <a:ext cx="11353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(Diversity, Equity, and Inclusion) 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crucial in all workplace dimensions, including microenterprises. Promoting an inclusive and diverse workplace is </a:t>
            </a:r>
            <a:r>
              <a:rPr lang="en-GB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ethically imperative 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can lead to </a:t>
            </a:r>
            <a:r>
              <a:rPr lang="en-GB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business outcomes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60" name="Google Shape;60;p2"/>
          <p:cNvSpPr txBox="1"/>
          <p:nvPr/>
        </p:nvSpPr>
        <p:spPr>
          <a:xfrm>
            <a:off x="825500" y="2934325"/>
            <a:ext cx="113538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guide aims to provide microenterprises with a comprehensive framework for effectively integrating DEI into their operations. Motivation stems from recognizing that </a:t>
            </a:r>
            <a:r>
              <a:rPr lang="en-GB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offers numerous benefits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including improved company culture, creativity, talent attraction, broader customer base and reduced legal risks.</a:t>
            </a:r>
            <a:endParaRPr dirty="0"/>
          </a:p>
        </p:txBody>
      </p:sp>
      <p:sp>
        <p:nvSpPr>
          <p:cNvPr id="61" name="Google Shape;61;p2"/>
          <p:cNvSpPr txBox="1"/>
          <p:nvPr/>
        </p:nvSpPr>
        <p:spPr>
          <a:xfrm>
            <a:off x="825500" y="4800600"/>
            <a:ext cx="1134852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guide is designed to assist microenterprises in </a:t>
            </a:r>
            <a:r>
              <a:rPr lang="en-GB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cultivating a more inclusive workplace 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leveraging the benefits of promoting diversity, equity and inclusion. DEI is not only an ethical imperative but can also contribute to the </a:t>
            </a:r>
            <a:r>
              <a:rPr lang="en-GB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long-term success of microenterprises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6732" y="381000"/>
            <a:ext cx="130492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/>
        </p:nvSpPr>
        <p:spPr>
          <a:xfrm>
            <a:off x="558800" y="35912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 of DEI in organisations</a:t>
            </a: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254000" y="115739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1997619" y="1447800"/>
            <a:ext cx="450478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FOSTERS CREATIVITY AND INNOVATION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diverse workforce brings a range of perspectives and experiences, promting creativity and innovation within the organisation.</a:t>
            </a:r>
            <a:endParaRPr/>
          </a:p>
        </p:txBody>
      </p:sp>
      <p:pic>
        <p:nvPicPr>
          <p:cNvPr id="70" name="Google Shape;70;p3" descr="Crescita aziendale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3634" y="411973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" descr="Globo terrestre: Africa ed Europa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353" y="591147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" descr="Brainstorming di gruppo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2353" y="152144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" descr="Podio con riempimento a tinta unit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07181" y="154819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" descr="Tendenza al rialzo con riempimento a tinta unit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993" y="365165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"/>
          <p:cNvSpPr txBox="1"/>
          <p:nvPr/>
        </p:nvSpPr>
        <p:spPr>
          <a:xfrm>
            <a:off x="7086343" y="2462590"/>
            <a:ext cx="493712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ATTRACTS AND RETAINS TOP TALENT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Companies that prioritise DEI are more attractive to top talent, leading to higher retention rates and a more engaged workforce.</a:t>
            </a:r>
            <a:endParaRPr/>
          </a:p>
        </p:txBody>
      </p:sp>
      <p:sp>
        <p:nvSpPr>
          <p:cNvPr id="76" name="Google Shape;76;p3"/>
          <p:cNvSpPr txBox="1"/>
          <p:nvPr/>
        </p:nvSpPr>
        <p:spPr>
          <a:xfrm>
            <a:off x="1893627" y="3611373"/>
            <a:ext cx="464687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PRODUCTIVITY AND PROFITABILITY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diverse and inclusive workforce leads to increased employee satisfatction, productivity and profitability</a:t>
            </a:r>
            <a:endParaRPr/>
          </a:p>
        </p:txBody>
      </p:sp>
      <p:sp>
        <p:nvSpPr>
          <p:cNvPr id="77" name="Google Shape;77;p3"/>
          <p:cNvSpPr txBox="1"/>
          <p:nvPr/>
        </p:nvSpPr>
        <p:spPr>
          <a:xfrm>
            <a:off x="7299072" y="5034138"/>
            <a:ext cx="47243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IMPROVES DECISION-MAKING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diverse team brings a wider range of experiences and perspectives, which leades to better decision-making and problem-solving.</a:t>
            </a:r>
            <a:endParaRPr/>
          </a:p>
        </p:txBody>
      </p:sp>
      <p:sp>
        <p:nvSpPr>
          <p:cNvPr id="78" name="Google Shape;78;p3"/>
          <p:cNvSpPr txBox="1"/>
          <p:nvPr/>
        </p:nvSpPr>
        <p:spPr>
          <a:xfrm>
            <a:off x="1936753" y="5537570"/>
            <a:ext cx="464687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PROMOTES SOCIAL RESPONSABILITY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Organisations that prioritise DEI contribute to creating a more just and equitable society, promoting social responsibility and enhancing their reputation.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/>
          <p:nvPr/>
        </p:nvSpPr>
        <p:spPr>
          <a:xfrm>
            <a:off x="254000" y="115739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655006" y="33724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DEI?</a:t>
            </a:r>
            <a:endParaRPr/>
          </a:p>
        </p:txBody>
      </p:sp>
      <p:sp>
        <p:nvSpPr>
          <p:cNvPr id="85" name="Google Shape;85;p4"/>
          <p:cNvSpPr txBox="1"/>
          <p:nvPr/>
        </p:nvSpPr>
        <p:spPr>
          <a:xfrm>
            <a:off x="736602" y="1360501"/>
            <a:ext cx="28956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iversity</a:t>
            </a:r>
            <a:endParaRPr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736602" y="3133306"/>
            <a:ext cx="22098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quity</a:t>
            </a:r>
            <a:endParaRPr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736602" y="4753987"/>
            <a:ext cx="263561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nclusion</a:t>
            </a:r>
            <a:endParaRPr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4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63688" y="510023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 txBox="1"/>
          <p:nvPr/>
        </p:nvSpPr>
        <p:spPr>
          <a:xfrm>
            <a:off x="4706257" y="1500905"/>
            <a:ext cx="70466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recognition that every individual, family, community, and societal group possesses </a:t>
            </a: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 qualities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differentiate them from others. These distinctions include factors such as gender, race, age, beliefs, socio-economic status, abilities, and ideologies. </a:t>
            </a:r>
            <a:endParaRPr dirty="0"/>
          </a:p>
        </p:txBody>
      </p:sp>
      <p:sp>
        <p:nvSpPr>
          <p:cNvPr id="90" name="Google Shape;90;p4"/>
          <p:cNvSpPr txBox="1"/>
          <p:nvPr/>
        </p:nvSpPr>
        <p:spPr>
          <a:xfrm>
            <a:off x="4706257" y="5085107"/>
            <a:ext cx="70466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act of </a:t>
            </a: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incorporating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someone or something as part of a group. This means that everyone, including those from diverse cultural backgrounds, races, religions, and socio-economic statuses, is empowered, included and trusted.</a:t>
            </a:r>
            <a:endParaRPr dirty="0"/>
          </a:p>
        </p:txBody>
      </p:sp>
      <p:sp>
        <p:nvSpPr>
          <p:cNvPr id="91" name="Google Shape;91;p4"/>
          <p:cNvSpPr txBox="1"/>
          <p:nvPr/>
        </p:nvSpPr>
        <p:spPr>
          <a:xfrm>
            <a:off x="4709886" y="3336313"/>
            <a:ext cx="704668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Equity refers to the concept of ensuring that each individual has </a:t>
            </a: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 access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the same opportunities and resources, regardless of their differences. </a:t>
            </a:r>
            <a:endParaRPr dirty="0"/>
          </a:p>
        </p:txBody>
      </p:sp>
      <p:pic>
        <p:nvPicPr>
          <p:cNvPr id="92" name="Google Shape;92;p4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65502" y="17306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63689" y="343757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0878" y="193710"/>
            <a:ext cx="156210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and SDGs</a:t>
            </a:r>
            <a:endParaRPr/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2519" y="699897"/>
            <a:ext cx="4347323" cy="432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9000" y="5176156"/>
            <a:ext cx="1265637" cy="125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9851" y="5165269"/>
            <a:ext cx="1265636" cy="128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64956" y="5170712"/>
            <a:ext cx="1284577" cy="126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44565" y="5176156"/>
            <a:ext cx="1265636" cy="125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5203" y="5165269"/>
            <a:ext cx="1284577" cy="128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96569" y="2277590"/>
            <a:ext cx="184785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2494" y="1060563"/>
            <a:ext cx="2084533" cy="117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/>
          <p:cNvPicPr preferRelativeResize="0"/>
          <p:nvPr/>
        </p:nvPicPr>
        <p:blipFill rotWithShape="1">
          <a:blip r:embed="rId11">
            <a:alphaModFix/>
          </a:blip>
          <a:srcRect b="10706"/>
          <a:stretch/>
        </p:blipFill>
        <p:spPr>
          <a:xfrm>
            <a:off x="9419556" y="957432"/>
            <a:ext cx="2952750" cy="137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and SDGs</a:t>
            </a:r>
            <a:endParaRPr/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00" y="2759111"/>
            <a:ext cx="2008616" cy="187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4787" y="2817391"/>
            <a:ext cx="1513984" cy="181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4788" y="652047"/>
            <a:ext cx="1513984" cy="181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88417" y="5029200"/>
            <a:ext cx="1513983" cy="181678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6638108" y="1184688"/>
            <a:ext cx="5676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all forms of discrimination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against all women and girls everywhere. </a:t>
            </a:r>
            <a:endParaRPr dirty="0"/>
          </a:p>
        </p:txBody>
      </p:sp>
      <p:sp>
        <p:nvSpPr>
          <p:cNvPr id="121" name="Google Shape;121;p6"/>
          <p:cNvSpPr txBox="1"/>
          <p:nvPr/>
        </p:nvSpPr>
        <p:spPr>
          <a:xfrm>
            <a:off x="6656251" y="2980332"/>
            <a:ext cx="56769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Eliminate all forms of violence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against women and girls in both public and private spheres, including human trafficking, sexual violence, and other harmful practices.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6656251" y="5168946"/>
            <a:ext cx="551778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the full and effective participation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women and equal opportunities for leadership at all decision-making levels in political, economic, and public life.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6" descr="Freccia linea: curva oraria con riempimento a tinta unit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3269860" y="141620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 descr="Freccia linea: curva antioraria con riempimento a tinta unit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8031762">
            <a:off x="3269857" y="519967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 descr="Freccia linea: diritta con riempimento a tinta unit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>
            <a:off x="3269860" y="3307942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and SDGs</a:t>
            </a:r>
            <a:endParaRPr/>
          </a:p>
        </p:txBody>
      </p:sp>
      <p:pic>
        <p:nvPicPr>
          <p:cNvPr id="132" name="Google Shape;132;p7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463600" y="32163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117" y="2667514"/>
            <a:ext cx="2209800" cy="207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3683" y="2564927"/>
            <a:ext cx="1813636" cy="238807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7183001" y="3041663"/>
            <a:ext cx="490200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and productive employment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decent work for all, including women and young people, as well as equal pay for work of equal value.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and SDGs</a:t>
            </a:r>
            <a:endParaRPr/>
          </a:p>
        </p:txBody>
      </p:sp>
      <p:pic>
        <p:nvPicPr>
          <p:cNvPr id="142" name="Google Shape;142;p8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92108" y="321633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 txBox="1"/>
          <p:nvPr/>
        </p:nvSpPr>
        <p:spPr>
          <a:xfrm>
            <a:off x="7188200" y="3020975"/>
            <a:ext cx="490200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Empower and promote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social, economic, and political inclusion of all, irrespective of age, sex, disability, race, ethnicity, origin, religion, or economic or other status.</a:t>
            </a:r>
            <a:endParaRPr dirty="0"/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 b="26465"/>
          <a:stretch/>
        </p:blipFill>
        <p:spPr>
          <a:xfrm>
            <a:off x="4806678" y="2632383"/>
            <a:ext cx="1881352" cy="247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371" y="2819400"/>
            <a:ext cx="2140567" cy="2140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and SDGs</a:t>
            </a:r>
            <a:endParaRPr/>
          </a:p>
        </p:txBody>
      </p:sp>
      <p:sp>
        <p:nvSpPr>
          <p:cNvPr id="152" name="Google Shape;152;p9"/>
          <p:cNvSpPr txBox="1"/>
          <p:nvPr/>
        </p:nvSpPr>
        <p:spPr>
          <a:xfrm>
            <a:off x="6656251" y="1024572"/>
            <a:ext cx="56769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the rule of law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national and international levels and ensure equal access to justice for all.</a:t>
            </a:r>
            <a:endParaRPr dirty="0"/>
          </a:p>
        </p:txBody>
      </p:sp>
      <p:sp>
        <p:nvSpPr>
          <p:cNvPr id="153" name="Google Shape;153;p9"/>
          <p:cNvSpPr txBox="1"/>
          <p:nvPr/>
        </p:nvSpPr>
        <p:spPr>
          <a:xfrm>
            <a:off x="6656251" y="3073370"/>
            <a:ext cx="56769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responsive, inclusive, participatory, and representative </a:t>
            </a: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decision-making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all levels.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6557567" y="5633230"/>
            <a:ext cx="55177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</a:t>
            </a: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 identity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all, including birth registration.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9" descr="Freccia linea: curva orari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269860" y="141620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 descr="Freccia linea: curva antioraria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031762">
            <a:off x="3269857" y="519967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 descr="Freccia linea: diritta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3269860" y="330794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4592" y="2870328"/>
            <a:ext cx="1837781" cy="182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3533" y="2851253"/>
            <a:ext cx="1517663" cy="182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3534" y="5141267"/>
            <a:ext cx="1517663" cy="18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 rotWithShape="1">
          <a:blip r:embed="rId9">
            <a:alphaModFix/>
          </a:blip>
          <a:srcRect r="-1900" b="29316"/>
          <a:stretch/>
        </p:blipFill>
        <p:spPr>
          <a:xfrm>
            <a:off x="4940627" y="561238"/>
            <a:ext cx="1513497" cy="1827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1786</Words>
  <Application>Microsoft Office PowerPoint</Application>
  <PresentationFormat>Personalizzato</PresentationFormat>
  <Paragraphs>108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Tahoma</vt:lpstr>
      <vt:lpstr>Calibri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Cristina</dc:creator>
  <cp:lastModifiedBy>Utente</cp:lastModifiedBy>
  <cp:revision>3</cp:revision>
  <dcterms:created xsi:type="dcterms:W3CDTF">2022-12-16T10:07:41Z</dcterms:created>
  <dcterms:modified xsi:type="dcterms:W3CDTF">2023-11-08T14:11:24Z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2022-12-16T00:00:00Z</vt:filetime>
  </property>
</Properties>
</file>