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7315200"/>
  <p:notesSz cx="9753600" cy="7315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+bBW2vuDH4hde19nukL1kn5aa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78" y="77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975360" y="2267716"/>
            <a:ext cx="11054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950720" y="4096516"/>
            <a:ext cx="9103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697472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r="-130" b="20600"/>
          <a:stretch/>
        </p:blipFill>
        <p:spPr>
          <a:xfrm>
            <a:off x="4893019" y="523422"/>
            <a:ext cx="3207875" cy="2543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159001" y="4117606"/>
            <a:ext cx="96773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Guida pratica per l'integrazione di un approccio DEI nelle microimprese</a:t>
            </a:r>
            <a:endParaRPr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2730500" y="3299968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OPSIZO WP3 – </a:t>
            </a:r>
            <a:r>
              <a:rPr lang="en-GB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Strumento</a:t>
            </a: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operativo</a:t>
            </a:r>
            <a:endParaRPr dirty="0"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European Commission's support for the production of this publication does not  constitute an endorsement of the contents, which reflect the views only of the  </a:t>
            </a:r>
            <a:r>
              <a:rPr lang="en-GB" sz="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authors</a:t>
            </a: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the Commission cannot be held responsible for any use which may be  made of the information contained therein.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description – Creative  Commons licensing:  The  materials published  on the Opsizo project website are classified as  Open  Educational  Resources' (OER) and can be freely (without permission of their creators):  downloaded, used, reused, copied, adapted, and shared by users, with  information about the source of their origin.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2159001" y="5305764"/>
            <a:ext cx="9677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Sviluppato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IHF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asbl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0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44432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6807200" y="2974133"/>
            <a:ext cx="545370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Incoraggiare e promuovere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partenariati efficaci tra pubblico, pubblico-privato e società civile, basandosi sull'esperienza e sulle strategie di finanziamento dei partenariati.</a:t>
            </a:r>
            <a:endParaRPr dirty="0"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97" y="2746814"/>
            <a:ext cx="2209800" cy="202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17909"/>
          <a:stretch/>
        </p:blipFill>
        <p:spPr>
          <a:xfrm>
            <a:off x="4649567" y="2514600"/>
            <a:ext cx="1766898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B9A894BE-6323-44A5-897E-D53546857DAF}"/>
              </a:ext>
            </a:extLst>
          </p:cNvPr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Politiche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DEI</a:t>
            </a:r>
            <a:endParaRPr dirty="0"/>
          </a:p>
        </p:txBody>
      </p:sp>
      <p:sp>
        <p:nvSpPr>
          <p:cNvPr id="178" name="Google Shape;178;p11"/>
          <p:cNvSpPr txBox="1"/>
          <p:nvPr/>
        </p:nvSpPr>
        <p:spPr>
          <a:xfrm>
            <a:off x="669026" y="4217939"/>
            <a:ext cx="514757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Promuovere una cultura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cui i dipendenti si sentano sicuri nel segnalare discriminazioni o molestie. Fornire procedure chiare per gestire tali segnalazioni in modo riservato ed efficace.</a:t>
            </a:r>
            <a:endParaRPr dirty="0"/>
          </a:p>
        </p:txBody>
      </p:sp>
      <p:sp>
        <p:nvSpPr>
          <p:cNvPr id="179" name="Google Shape;179;p11"/>
          <p:cNvSpPr txBox="1"/>
          <p:nvPr/>
        </p:nvSpPr>
        <p:spPr>
          <a:xfrm>
            <a:off x="670464" y="2544850"/>
            <a:ext cx="5146136" cy="14772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Promozione del lavoro flessibile: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consente ai dipendenti di conciliare meglio il lavoro con la vita familiare e personale. Questo può essere particolarmente importante per i dipendenti con responsabilità familiari.</a:t>
            </a:r>
            <a:endParaRPr dirty="0"/>
          </a:p>
        </p:txBody>
      </p:sp>
      <p:sp>
        <p:nvSpPr>
          <p:cNvPr id="180" name="Google Shape;180;p11"/>
          <p:cNvSpPr txBox="1"/>
          <p:nvPr/>
        </p:nvSpPr>
        <p:spPr>
          <a:xfrm>
            <a:off x="669026" y="5614070"/>
            <a:ext cx="5147574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Offrire 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opportunità di sviluppo e formazione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tutti i dipendenti, indipendentemente dalle loro differenze. Ciò può contribuire a ridurre le disuguaglianze nelle opportunità di crescita.</a:t>
            </a:r>
            <a:endParaRPr dirty="0"/>
          </a:p>
        </p:txBody>
      </p:sp>
      <p:sp>
        <p:nvSpPr>
          <p:cNvPr id="181" name="Google Shape;181;p11"/>
          <p:cNvSpPr txBox="1"/>
          <p:nvPr/>
        </p:nvSpPr>
        <p:spPr>
          <a:xfrm>
            <a:off x="6716486" y="4099838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di creare una squadra eterogenea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rifletta la comunità in cui si opera. Ciò può includere l'assunzione di persone provenienti da contesti etnici, culturali, di genere e di abilità diversi.</a:t>
            </a:r>
            <a:endParaRPr dirty="0"/>
          </a:p>
        </p:txBody>
      </p:sp>
      <p:sp>
        <p:nvSpPr>
          <p:cNvPr id="182" name="Google Shape;182;p11"/>
          <p:cNvSpPr txBox="1"/>
          <p:nvPr/>
        </p:nvSpPr>
        <p:spPr>
          <a:xfrm>
            <a:off x="635000" y="1218321"/>
            <a:ext cx="11582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Queste politiche sono in genere sviluppate per garantire un trattamento equo, pari opportunità e un ambiente accogliente per tutti i dipendenti, indipendentemente dalla loro provenienza, identità o caratteristiche. Possono includere:</a:t>
            </a:r>
            <a:endParaRPr dirty="0"/>
          </a:p>
        </p:txBody>
      </p:sp>
      <p:sp>
        <p:nvSpPr>
          <p:cNvPr id="183" name="Google Shape;183;p11"/>
          <p:cNvSpPr txBox="1"/>
          <p:nvPr/>
        </p:nvSpPr>
        <p:spPr>
          <a:xfrm>
            <a:off x="6741886" y="561407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 opportunità di impiego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tutti gli individui e divieto di discriminazione in base a fattori quali razza, sesso, età, religione, disabilità, orientamento sessuale o identità di genere.</a:t>
            </a:r>
            <a:endParaRPr dirty="0"/>
          </a:p>
        </p:txBody>
      </p:sp>
      <p:sp>
        <p:nvSpPr>
          <p:cNvPr id="184" name="Google Shape;184;p11"/>
          <p:cNvSpPr txBox="1"/>
          <p:nvPr/>
        </p:nvSpPr>
        <p:spPr>
          <a:xfrm>
            <a:off x="6716486" y="255699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Antidiscriminazione e anti-molestie: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Definire e condannare chiaramente la discriminazione, le molestie e le ritorsioni sul posto di lavoro e fornire procedure per segnalare e affrontare tali episodi.</a:t>
            </a:r>
            <a:endParaRPr dirty="0"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l="10000" t="17471" r="5000" b="12385"/>
          <a:stretch/>
        </p:blipFill>
        <p:spPr>
          <a:xfrm>
            <a:off x="11188700" y="249341"/>
            <a:ext cx="1295400" cy="100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l="24209" t="10840" r="6225" b="9284"/>
          <a:stretch/>
        </p:blipFill>
        <p:spPr>
          <a:xfrm>
            <a:off x="11593146" y="208471"/>
            <a:ext cx="1066800" cy="108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nelle assunzioni e nelle selezioni</a:t>
            </a:r>
            <a:endParaRPr dirty="0"/>
          </a:p>
        </p:txBody>
      </p:sp>
      <p:sp>
        <p:nvSpPr>
          <p:cNvPr id="193" name="Google Shape;193;p12"/>
          <p:cNvSpPr txBox="1"/>
          <p:nvPr/>
        </p:nvSpPr>
        <p:spPr>
          <a:xfrm>
            <a:off x="645746" y="1012512"/>
            <a:ext cx="1141925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Rivedete i processi di assunzione per assicurarvi che siano inclusivi. Pubblicizzate le offerte di lavoro per raggiungere un'ampia fascia di candidati ed eliminare qualsiasi pregiudizio dal processo di selezione.</a:t>
            </a:r>
            <a:endParaRPr sz="2100" dirty="0"/>
          </a:p>
        </p:txBody>
      </p:sp>
      <p:sp>
        <p:nvSpPr>
          <p:cNvPr id="194" name="Google Shape;194;p12"/>
          <p:cNvSpPr txBox="1"/>
          <p:nvPr/>
        </p:nvSpPr>
        <p:spPr>
          <a:xfrm>
            <a:off x="635000" y="1859427"/>
            <a:ext cx="11811000" cy="50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Pubblicazione di offerte di lavoro diversificate: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un linguaggio inclusivo negli annunci di lavoro per attirare un'ampia gamma di candidati, evitando termini specifici di genere e concentrandosi su qualifiche e competenze.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GB"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Selezione cieca dei curricula: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rimuovere dai curricula informazioni di identificazione personale come nomi, foto e indirizzi durante il processo di selezione iniziale per ridurre i pregiudizi inconsci. Valutare i candidati solo in base alle loro qualifiche ed esperienze.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Colloqui strutturati: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sviluppare domande di colloquio standardizzate che valutino i candidati in base alle capacità e alle competenze professionali. Formare gli intervistatori affinché evitino di porre domande tendenziose o discriminatorie.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Trasparenza nei criteri di selezione: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definire chiaramente i criteri di valutazione dei candidati e comunicarli a tutti i soggetti coinvolti nel processo di assunzione.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Formazione sui pregiudizi inconsci: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una formazione a tutti i dipendenti coinvolti nel processo di assunzione per riconoscere e attenuare i pregiudizi inconsci. Questa formazione può contribuire a garantire un trattamento equo di tutti i candidati.</a:t>
            </a: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Diversità nel reclutamento: </a:t>
            </a:r>
            <a:r>
              <a:rPr lang="it-IT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attivamente candidati con background diversi attraverso una varietà di canali, tra cui i social media, le reti professionali e i contatti.</a:t>
            </a:r>
            <a:endParaRPr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Valutazione delle prestazioni e feedback DEI</a:t>
            </a:r>
            <a:endParaRPr dirty="0"/>
          </a:p>
        </p:txBody>
      </p:sp>
      <p:sp>
        <p:nvSpPr>
          <p:cNvPr id="201" name="Google Shape;201;p13"/>
          <p:cNvSpPr txBox="1"/>
          <p:nvPr/>
        </p:nvSpPr>
        <p:spPr>
          <a:xfrm>
            <a:off x="635000" y="1127433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Misura i progressi compiuti nel garantire un ambiente di lavoro più diversificato e inclusivo, raccoglie dati, fissa obiettivi, offre feedback e adotta azioni correttive per promuovere la diversità e l'uguaglianza all'interno dell'organizzazione.</a:t>
            </a:r>
            <a:endParaRPr dirty="0"/>
          </a:p>
        </p:txBody>
      </p:sp>
      <p:sp>
        <p:nvSpPr>
          <p:cNvPr id="202" name="Google Shape;202;p13"/>
          <p:cNvSpPr/>
          <p:nvPr/>
        </p:nvSpPr>
        <p:spPr>
          <a:xfrm>
            <a:off x="4884568" y="2743200"/>
            <a:ext cx="2819400" cy="344456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Stabilire un sistema di segnalazione confidenziale che consenta ai dipendenti di segnalare episodi di discriminazione, molestie o pregiudizi senza timore di ritorsioni.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8981736" y="2743201"/>
            <a:ext cx="2819400" cy="344456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Definire indicatori chiave di prestazione (KPI) relativi al DEI e monitorare i progressi nel tempo. Le misurazioni potrebbero includere la diversità nelle assunzioni, i tassi di promozione o la soddisfazione dei dipendenti.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87400" y="2743585"/>
            <a:ext cx="2819400" cy="344418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Condurre regolarmente indagini DEI tra i dipendenti per valutare le loro percezioni ed esperienze relative alla diversità, all'equità e all'inclusione sul posto di lavoro.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l="19237" t="16833" r="9410" b="21052"/>
          <a:stretch/>
        </p:blipFill>
        <p:spPr>
          <a:xfrm>
            <a:off x="11411119" y="304800"/>
            <a:ext cx="1155361" cy="89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Matrice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DEI</a:t>
            </a:r>
            <a:endParaRPr dirty="0"/>
          </a:p>
        </p:txBody>
      </p:sp>
      <p:cxnSp>
        <p:nvCxnSpPr>
          <p:cNvPr id="212" name="Google Shape;212;p14"/>
          <p:cNvCxnSpPr/>
          <p:nvPr/>
        </p:nvCxnSpPr>
        <p:spPr>
          <a:xfrm>
            <a:off x="6525776" y="1150964"/>
            <a:ext cx="0" cy="541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2616200" y="3757002"/>
            <a:ext cx="800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4" name="Google Shape;214;p14"/>
          <p:cNvSpPr txBox="1"/>
          <p:nvPr/>
        </p:nvSpPr>
        <p:spPr>
          <a:xfrm rot="-5400000">
            <a:off x="1297188" y="3671398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INFORMATO</a:t>
            </a:r>
            <a:endParaRPr dirty="0"/>
          </a:p>
        </p:txBody>
      </p:sp>
      <p:sp>
        <p:nvSpPr>
          <p:cNvPr id="215" name="Google Shape;215;p14"/>
          <p:cNvSpPr txBox="1"/>
          <p:nvPr/>
        </p:nvSpPr>
        <p:spPr>
          <a:xfrm rot="5400000">
            <a:off x="9849367" y="3480919"/>
            <a:ext cx="1904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INFORMATO</a:t>
            </a:r>
            <a:endParaRPr dirty="0"/>
          </a:p>
        </p:txBody>
      </p:sp>
      <p:sp>
        <p:nvSpPr>
          <p:cNvPr id="216" name="Google Shape;216;p14"/>
          <p:cNvSpPr txBox="1"/>
          <p:nvPr/>
        </p:nvSpPr>
        <p:spPr>
          <a:xfrm>
            <a:off x="5573277" y="6630402"/>
            <a:ext cx="1904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</a:t>
            </a:r>
            <a:endParaRPr dirty="0"/>
          </a:p>
        </p:txBody>
      </p:sp>
      <p:sp>
        <p:nvSpPr>
          <p:cNvPr id="217" name="Google Shape;217;p14"/>
          <p:cNvSpPr txBox="1"/>
          <p:nvPr/>
        </p:nvSpPr>
        <p:spPr>
          <a:xfrm>
            <a:off x="5573277" y="697901"/>
            <a:ext cx="1904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FAVORE</a:t>
            </a:r>
            <a:endParaRPr dirty="0"/>
          </a:p>
        </p:txBody>
      </p:sp>
      <p:sp>
        <p:nvSpPr>
          <p:cNvPr id="218" name="Google Shape;218;p14"/>
          <p:cNvSpPr txBox="1"/>
          <p:nvPr/>
        </p:nvSpPr>
        <p:spPr>
          <a:xfrm>
            <a:off x="3384749" y="1360154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vincitore</a:t>
            </a:r>
            <a:endParaRPr dirty="0"/>
          </a:p>
        </p:txBody>
      </p:sp>
      <p:sp>
        <p:nvSpPr>
          <p:cNvPr id="219" name="Google Shape;219;p14"/>
          <p:cNvSpPr txBox="1"/>
          <p:nvPr/>
        </p:nvSpPr>
        <p:spPr>
          <a:xfrm>
            <a:off x="7618261" y="1360154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principiante</a:t>
            </a:r>
            <a:endParaRPr dirty="0"/>
          </a:p>
        </p:txBody>
      </p:sp>
      <p:sp>
        <p:nvSpPr>
          <p:cNvPr id="220" name="Google Shape;220;p14"/>
          <p:cNvSpPr txBox="1"/>
          <p:nvPr/>
        </p:nvSpPr>
        <p:spPr>
          <a:xfrm>
            <a:off x="7618261" y="4064539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spettatore</a:t>
            </a:r>
            <a:endParaRPr dirty="0"/>
          </a:p>
        </p:txBody>
      </p:sp>
      <p:sp>
        <p:nvSpPr>
          <p:cNvPr id="221" name="Google Shape;221;p14"/>
          <p:cNvSpPr txBox="1"/>
          <p:nvPr/>
        </p:nvSpPr>
        <p:spPr>
          <a:xfrm>
            <a:off x="3524735" y="4145899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bigotto</a:t>
            </a:r>
            <a:endParaRPr dirty="0"/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766" y="4678295"/>
            <a:ext cx="1255934" cy="125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472" y="4596436"/>
            <a:ext cx="967106" cy="11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92408" y="1028398"/>
            <a:ext cx="1018675" cy="92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1775" y="1302792"/>
            <a:ext cx="8572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6820799" y="2019077"/>
            <a:ext cx="38517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 intenzionati ma non informati, hanno il cuore al posto giusto. A volte esprimono idee ignoranti, contribuendo inconsapevolmente ai problemi che vorrebbero vedere risolti.</a:t>
            </a:r>
            <a:endParaRPr dirty="0"/>
          </a:p>
        </p:txBody>
      </p:sp>
      <p:sp>
        <p:nvSpPr>
          <p:cNvPr id="227" name="Google Shape;227;p14"/>
          <p:cNvSpPr txBox="1"/>
          <p:nvPr/>
        </p:nvSpPr>
        <p:spPr>
          <a:xfrm>
            <a:off x="6820799" y="4645967"/>
            <a:ext cx="318267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lo più indifferenti, non fanno nulla per far progredire il cambiamento, ma nemmeno per ostacolarlo attivamente. "DEI? Eh?"</a:t>
            </a:r>
          </a:p>
          <a:p>
            <a:pPr lvl="0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"occupati" e "non ci hanno pensato".</a:t>
            </a:r>
            <a:endParaRPr dirty="0"/>
          </a:p>
        </p:txBody>
      </p:sp>
      <p:sp>
        <p:nvSpPr>
          <p:cNvPr id="228" name="Google Shape;228;p14"/>
          <p:cNvSpPr txBox="1"/>
          <p:nvPr/>
        </p:nvSpPr>
        <p:spPr>
          <a:xfrm>
            <a:off x="2729375" y="4713012"/>
            <a:ext cx="285539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Ritengono che gli sforzi della DEI siano uno spreco di tempo e denaro. Sicuri di essere "di parte per un motivo", non intendono cambiare idea.</a:t>
            </a:r>
            <a:endParaRPr dirty="0"/>
          </a:p>
        </p:txBody>
      </p:sp>
      <p:sp>
        <p:nvSpPr>
          <p:cNvPr id="229" name="Google Shape;229;p14"/>
          <p:cNvSpPr txBox="1"/>
          <p:nvPr/>
        </p:nvSpPr>
        <p:spPr>
          <a:xfrm>
            <a:off x="2783036" y="1835901"/>
            <a:ext cx="313417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Sostenitori, alleati ed esperti del settore, vivono, alimentano e praticano il DEI. Conoscono molto bene i problemi e lavorano attivamente per il cambiamento.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Coinvolgimento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comunità</a:t>
            </a:r>
            <a:endParaRPr dirty="0"/>
          </a:p>
        </p:txBody>
      </p:sp>
      <p:sp>
        <p:nvSpPr>
          <p:cNvPr id="236" name="Google Shape;236;p15"/>
          <p:cNvSpPr txBox="1"/>
          <p:nvPr/>
        </p:nvSpPr>
        <p:spPr>
          <a:xfrm>
            <a:off x="605971" y="1127433"/>
            <a:ext cx="107732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Coinvolgere l'azienda nella comunità locale attraverso attività di volontariato, sponsorizzazioni e collaborazioni con organizzazioni che promuovono il DEI.</a:t>
            </a:r>
            <a:endParaRPr dirty="0"/>
          </a:p>
        </p:txBody>
      </p:sp>
      <p:sp>
        <p:nvSpPr>
          <p:cNvPr id="237" name="Google Shape;237;p15"/>
          <p:cNvSpPr/>
          <p:nvPr/>
        </p:nvSpPr>
        <p:spPr>
          <a:xfrm>
            <a:off x="4822881" y="2444016"/>
            <a:ext cx="2819400" cy="1749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Incoraggiare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dipendenti a dedicare il loro tempo e le loro competenze alle organizzazioni della comunità locale che sostengono le iniziative DEI.</a:t>
            </a:r>
            <a:endParaRPr dirty="0"/>
          </a:p>
        </p:txBody>
      </p:sp>
      <p:sp>
        <p:nvSpPr>
          <p:cNvPr id="238" name="Google Shape;238;p15"/>
          <p:cNvSpPr/>
          <p:nvPr/>
        </p:nvSpPr>
        <p:spPr>
          <a:xfrm>
            <a:off x="8894649" y="4732526"/>
            <a:ext cx="2819400" cy="1749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permessi retribuiti o orari flessibili per facilitare la partecipazione dei dipendenti al servizio della comunità.</a:t>
            </a:r>
            <a:endParaRPr dirty="0"/>
          </a:p>
        </p:txBody>
      </p:sp>
      <p:sp>
        <p:nvSpPr>
          <p:cNvPr id="239" name="Google Shape;239;p15"/>
          <p:cNvSpPr/>
          <p:nvPr/>
        </p:nvSpPr>
        <p:spPr>
          <a:xfrm>
            <a:off x="8920049" y="2444016"/>
            <a:ext cx="2819400" cy="1749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Sponsorizzare e partecipare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attivamente a eventi locali legati alla DEI, come feste della diversità, festival culturali o workshop.</a:t>
            </a:r>
            <a:endParaRPr dirty="0"/>
          </a:p>
        </p:txBody>
      </p:sp>
      <p:sp>
        <p:nvSpPr>
          <p:cNvPr id="240" name="Google Shape;240;p15"/>
          <p:cNvSpPr/>
          <p:nvPr/>
        </p:nvSpPr>
        <p:spPr>
          <a:xfrm>
            <a:off x="725713" y="4732527"/>
            <a:ext cx="2819400" cy="1749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Dare priorità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all'approvvigionamento di prodotti e servizi da aziende locali di proprietà di persone provenienti da contesti diversi.</a:t>
            </a:r>
            <a:endParaRPr dirty="0"/>
          </a:p>
        </p:txBody>
      </p:sp>
      <p:sp>
        <p:nvSpPr>
          <p:cNvPr id="241" name="Google Shape;241;p15"/>
          <p:cNvSpPr/>
          <p:nvPr/>
        </p:nvSpPr>
        <p:spPr>
          <a:xfrm>
            <a:off x="4810181" y="4745967"/>
            <a:ext cx="2819400" cy="174952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e sostenere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attivamente le imprese a capitale minoritario nella vostra catena di fornitura.</a:t>
            </a:r>
            <a:endParaRPr dirty="0"/>
          </a:p>
        </p:txBody>
      </p:sp>
      <p:sp>
        <p:nvSpPr>
          <p:cNvPr id="242" name="Google Shape;242;p15"/>
          <p:cNvSpPr/>
          <p:nvPr/>
        </p:nvSpPr>
        <p:spPr>
          <a:xfrm>
            <a:off x="725713" y="2444401"/>
            <a:ext cx="2819400" cy="174953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Collaborare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i leader e gli influencer della comunità per garantire che le vostre iniziative siano in linea con gli obiettivi della comunità.</a:t>
            </a:r>
            <a:endParaRPr dirty="0"/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04" y="381000"/>
            <a:ext cx="145732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Communicazione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endParaRPr dirty="0"/>
          </a:p>
        </p:txBody>
      </p:sp>
      <p:sp>
        <p:nvSpPr>
          <p:cNvPr id="250" name="Google Shape;250;p16"/>
          <p:cNvSpPr txBox="1"/>
          <p:nvPr/>
        </p:nvSpPr>
        <p:spPr>
          <a:xfrm>
            <a:off x="635000" y="1127433"/>
            <a:ext cx="11734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Utilizzate un linguaggio inclusivo in tutte le comunicazioni aziendali, comprese le e-mail, i documenti interni e i siti web. Evitare l'uso di espressioni o stereotipi che possano risultare offensivi.</a:t>
            </a:r>
            <a:endParaRPr dirty="0"/>
          </a:p>
        </p:txBody>
      </p:sp>
      <p:sp>
        <p:nvSpPr>
          <p:cNvPr id="251" name="Google Shape;251;p16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Tenere conto delle differenze culturali quando si comunica con un pubblico eterogeneo.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 consapevoli e rispettosi delle varie festività e osservanze religiose.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 un linguaggio rispettoso quando ci si riferisce a persone con disabilità.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Eliminare gli </a:t>
            </a:r>
            <a:r>
              <a:rPr lang="it-IT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sterotipi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legati al genere, alla razza o all'età nelle vostre comunicazioni.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Linguaggio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l'accessibilità</a:t>
            </a:r>
            <a:endParaRPr dirty="0"/>
          </a:p>
        </p:txBody>
      </p:sp>
      <p:sp>
        <p:nvSpPr>
          <p:cNvPr id="256" name="Google Shape;256;p16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Linguaggio neutro rispetto al genere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1100" y="219357"/>
            <a:ext cx="1219200" cy="105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all'accessibilità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all'inclusione</a:t>
            </a:r>
            <a:endParaRPr dirty="0"/>
          </a:p>
        </p:txBody>
      </p:sp>
      <p:sp>
        <p:nvSpPr>
          <p:cNvPr id="264" name="Google Shape;264;p17"/>
          <p:cNvSpPr txBox="1"/>
          <p:nvPr/>
        </p:nvSpPr>
        <p:spPr>
          <a:xfrm>
            <a:off x="635000" y="1127433"/>
            <a:ext cx="11734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Garantire che il luogo di lavoro sia accessibile a tutti i dipendenti, compresi quelli con disabilità. Ciò può richiedere adattamenti fisici o tecnologici.</a:t>
            </a:r>
            <a:endParaRPr dirty="0"/>
          </a:p>
        </p:txBody>
      </p:sp>
      <p:sp>
        <p:nvSpPr>
          <p:cNvPr id="265" name="Google Shape;265;p17"/>
          <p:cNvSpPr/>
          <p:nvPr/>
        </p:nvSpPr>
        <p:spPr>
          <a:xfrm>
            <a:off x="4822881" y="2444015"/>
            <a:ext cx="2819400" cy="17846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Assicurarsi che la segnaletica sia chiara e includa simboli universali per rappresentare i bagni di genere neutro.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8894649" y="4732526"/>
            <a:ext cx="2819400" cy="178469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Fornire tecnologie </a:t>
            </a:r>
            <a:r>
              <a:rPr lang="it-IT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assistive</a:t>
            </a:r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come schermi tattili con audio per accedere ai comandi e alle informazioni.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8920049" y="2444016"/>
            <a:ext cx="2819400" cy="17846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Assicurarsi che almeno un bagno sia accessibile alle persone con disabilità.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725713" y="4732527"/>
            <a:ext cx="2819400" cy="17846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Installare dispositivi di allarme visivi e acustici accessibili per garantire che tutti possano essere informati in caso di emergenza.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4810181" y="4745967"/>
            <a:ext cx="2819400" cy="177125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e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miglioramento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continuo</a:t>
            </a:r>
            <a:endParaRPr dirty="0"/>
          </a:p>
        </p:txBody>
      </p:sp>
      <p:sp>
        <p:nvSpPr>
          <p:cNvPr id="270" name="Google Shape;270;p17"/>
          <p:cNvSpPr/>
          <p:nvPr/>
        </p:nvSpPr>
        <p:spPr>
          <a:xfrm>
            <a:off x="725713" y="2444400"/>
            <a:ext cx="2819400" cy="17846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Designare almeno uno dei bagni come "unisex", consentendo a chiunque di utilizzarlo indipendentemente dal sesso.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1077" y="219454"/>
            <a:ext cx="1269223" cy="1039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0" y="12192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European Commission's support for the production of this publication does not  constitute an endorsement of the contents, which reflect the views only of the  </a:t>
            </a:r>
            <a:r>
              <a:rPr lang="en-GB" sz="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authors</a:t>
            </a: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the Commission cannot be held responsible for any use which may be  made of the information contained therein.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description – Creative  Commons licensing:  The  materials published  on the Opsizo project website are classified as  Open  Educational  Resources' (OER) and can be freely (without permission of their creators):  downloaded, used, reused, copied, adapted, and shared by users, with  information about the source of their origin.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288507-AC25-4AA4-A38B-8F7F7C0123E2}"/>
              </a:ext>
            </a:extLst>
          </p:cNvPr>
          <p:cNvSpPr txBox="1"/>
          <p:nvPr/>
        </p:nvSpPr>
        <p:spPr>
          <a:xfrm>
            <a:off x="5448300" y="4537623"/>
            <a:ext cx="210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GRAZIE!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35000" y="3048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Introduzione</a:t>
            </a:r>
            <a:endParaRPr dirty="0"/>
          </a:p>
        </p:txBody>
      </p:sp>
      <p:sp>
        <p:nvSpPr>
          <p:cNvPr id="59" name="Google Shape;59;p2"/>
          <p:cNvSpPr txBox="1"/>
          <p:nvPr/>
        </p:nvSpPr>
        <p:spPr>
          <a:xfrm>
            <a:off x="825500" y="1524000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L'approccio DEI (Diversità, Equità e Inclusione) 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fondamentale in tutti i luoghi di lavoro, comprese le microimprese. Promuovere un ambiente di lavoro inclusivo e diversificato è un imperativo etico e può portare a 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 commerciali positivi.</a:t>
            </a:r>
            <a:endParaRPr dirty="0"/>
          </a:p>
        </p:txBody>
      </p:sp>
      <p:sp>
        <p:nvSpPr>
          <p:cNvPr id="60" name="Google Shape;60;p2"/>
          <p:cNvSpPr txBox="1"/>
          <p:nvPr/>
        </p:nvSpPr>
        <p:spPr>
          <a:xfrm>
            <a:off x="825500" y="2934325"/>
            <a:ext cx="113538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guida mira a fornire alle microimprese un quadro completo per integrare efficacemente l'approccio DEI nelle loro attività. La motivazione deriva dalla consapevolezza che il 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offre numerosi vantaggi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tra cui il miglioramento della cultura aziendale, la creatività, l'attrazione di talenti, una base di clienti più ampia e la riduzione dei rischi legali.</a:t>
            </a:r>
            <a:endParaRPr dirty="0"/>
          </a:p>
        </p:txBody>
      </p:sp>
      <p:sp>
        <p:nvSpPr>
          <p:cNvPr id="61" name="Google Shape;61;p2"/>
          <p:cNvSpPr txBox="1"/>
          <p:nvPr/>
        </p:nvSpPr>
        <p:spPr>
          <a:xfrm>
            <a:off x="825500" y="4800600"/>
            <a:ext cx="1134852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guida è stata pensata per aiutare le microimprese a 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coltivare un ambiente di lavoro più inclusivo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 sfruttare i vantaggi della promozione della diversità, dell'equità e dell'inclusione. Il DEI non è solo un imperativo etico, ma può anche contribuire al </a:t>
            </a:r>
            <a:r>
              <a:rPr lang="it-IT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 a lungo termine </a:t>
            </a: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 microimprese.</a:t>
            </a:r>
            <a:endParaRPr dirty="0"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6732" y="381000"/>
            <a:ext cx="13049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558800" y="35912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Vantaggi dell'approccio DEI nelle imprese</a:t>
            </a:r>
            <a:endParaRPr dirty="0"/>
          </a:p>
        </p:txBody>
      </p:sp>
      <p:sp>
        <p:nvSpPr>
          <p:cNvPr id="68" name="Google Shape;68;p3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997619" y="1447800"/>
            <a:ext cx="45047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 LA CREATIVITÀ E L'INNOVAZIONE</a:t>
            </a:r>
          </a:p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forza lavoro diversificata apporta una serie di prospettive ed esperienze, favorendo la creatività e l'innovazione all'interno dell'organizzazione.</a:t>
            </a:r>
            <a:endParaRPr dirty="0"/>
          </a:p>
        </p:txBody>
      </p:sp>
      <p:pic>
        <p:nvPicPr>
          <p:cNvPr id="70" name="Google Shape;70;p3" descr="Crescita aziendale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3634" y="41197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Globo terrestre: Africa ed Europ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353" y="59114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Brainstorming di gruppo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353" y="15214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 descr="Podio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07181" y="15481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Tendenza al rialzo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993" y="365165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7086343" y="2462590"/>
            <a:ext cx="49371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ATTRAE E TRATTIENE I MIGLIORI TALENTI</a:t>
            </a:r>
          </a:p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aziende che danno priorità al DEI sono più attrattive per i migliori talenti, con conseguenti tassi di permanenza più elevati e una forza lavoro più impegnata.</a:t>
            </a:r>
            <a:endParaRPr dirty="0"/>
          </a:p>
        </p:txBody>
      </p:sp>
      <p:sp>
        <p:nvSpPr>
          <p:cNvPr id="76" name="Google Shape;76;p3"/>
          <p:cNvSpPr txBox="1"/>
          <p:nvPr/>
        </p:nvSpPr>
        <p:spPr>
          <a:xfrm>
            <a:off x="1893627" y="3611373"/>
            <a:ext cx="464687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 LA PRODUTTIVITÀ E LA REDDITIVITÀ</a:t>
            </a:r>
          </a:p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forza lavoro diversificata e inclusiva porta a una maggiore soddisfazione dei dipendenti, produttività e redditività.</a:t>
            </a:r>
            <a:endParaRPr dirty="0"/>
          </a:p>
        </p:txBody>
      </p:sp>
      <p:sp>
        <p:nvSpPr>
          <p:cNvPr id="77" name="Google Shape;77;p3"/>
          <p:cNvSpPr txBox="1"/>
          <p:nvPr/>
        </p:nvSpPr>
        <p:spPr>
          <a:xfrm>
            <a:off x="7299072" y="5034138"/>
            <a:ext cx="47243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MIGLIORA IL PROCESSO DECISIONALE</a:t>
            </a:r>
          </a:p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team eterogeneo apporta una gamma più ampia di esperienze e prospettive, che conduce a un migliore processo decisionale e di risoluzione dei problemi.</a:t>
            </a:r>
            <a:endParaRPr dirty="0"/>
          </a:p>
        </p:txBody>
      </p:sp>
      <p:sp>
        <p:nvSpPr>
          <p:cNvPr id="78" name="Google Shape;78;p3"/>
          <p:cNvSpPr txBox="1"/>
          <p:nvPr/>
        </p:nvSpPr>
        <p:spPr>
          <a:xfrm>
            <a:off x="1936753" y="5537570"/>
            <a:ext cx="464687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 LA RESPONSABILITÀ SOCIALE</a:t>
            </a:r>
          </a:p>
          <a:p>
            <a:pPr lvl="0" algn="just"/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organizzazioni che danno priorità al DEI contribuiscono a creare una società più giusta ed equa, promuovendo la responsabilità sociale e migliorando la propria reputazione.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655006" y="33724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Cos’è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DEI?</a:t>
            </a:r>
            <a:endParaRPr dirty="0"/>
          </a:p>
        </p:txBody>
      </p:sp>
      <p:sp>
        <p:nvSpPr>
          <p:cNvPr id="85" name="Google Shape;85;p4"/>
          <p:cNvSpPr txBox="1"/>
          <p:nvPr/>
        </p:nvSpPr>
        <p:spPr>
          <a:xfrm>
            <a:off x="736602" y="1360501"/>
            <a:ext cx="2895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iversità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736602" y="3133306"/>
            <a:ext cx="2209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quità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736602" y="4753987"/>
            <a:ext cx="26356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nclusione</a:t>
            </a:r>
            <a:endParaRPr sz="8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8" y="510023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706257" y="1500905"/>
            <a:ext cx="704668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riconoscimento che ogni individuo, famiglia, comunità e gruppo sociale possiedono </a:t>
            </a: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qualità uniche 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le differenziano dagli altri. Queste distinzioni includono fattori come il genere, la razza, l'età, le convinzioni, lo status socio-economico, le capacità e le ideologie.</a:t>
            </a:r>
            <a:endParaRPr dirty="0"/>
          </a:p>
        </p:txBody>
      </p:sp>
      <p:sp>
        <p:nvSpPr>
          <p:cNvPr id="90" name="Google Shape;90;p4"/>
          <p:cNvSpPr txBox="1"/>
          <p:nvPr/>
        </p:nvSpPr>
        <p:spPr>
          <a:xfrm>
            <a:off x="4706257" y="5085107"/>
            <a:ext cx="7046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L'atto di </a:t>
            </a: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incorporare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qualcuno o qualcosa come parte di un gruppo. Ciò significa che tutti, compresi coloro che provengono da contesti culturali, razze, religioni e status socio-economici diversi, sono emancipati, inclusi e stimati.</a:t>
            </a:r>
            <a:endParaRPr dirty="0"/>
          </a:p>
        </p:txBody>
      </p:sp>
      <p:sp>
        <p:nvSpPr>
          <p:cNvPr id="91" name="Google Shape;91;p4"/>
          <p:cNvSpPr txBox="1"/>
          <p:nvPr/>
        </p:nvSpPr>
        <p:spPr>
          <a:xfrm>
            <a:off x="4709886" y="3336313"/>
            <a:ext cx="70466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Equità si riferisce al concetto di garantire che ogni persona abbia </a:t>
            </a:r>
            <a:r>
              <a:rPr lang="it-IT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uguale accesso </a:t>
            </a:r>
            <a:r>
              <a:rPr lang="it-I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stesse opportunità e risorse, indipendentemente dalle sue caratteristiche distintive.</a:t>
            </a:r>
            <a:endParaRPr dirty="0"/>
          </a:p>
        </p:txBody>
      </p:sp>
      <p:pic>
        <p:nvPicPr>
          <p:cNvPr id="92" name="Google Shape;92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5502" y="1730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9" y="34375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0878" y="193710"/>
            <a:ext cx="15621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  <p:pic>
        <p:nvPicPr>
          <p:cNvPr id="101" name="Google Shape;101;p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9249" y="839675"/>
            <a:ext cx="3906302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467" y="4995890"/>
            <a:ext cx="1265637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4391" y="4995890"/>
            <a:ext cx="1265636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39254" y="4990444"/>
            <a:ext cx="1284577" cy="126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6429" y="4995890"/>
            <a:ext cx="1265636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2352" y="4985002"/>
            <a:ext cx="1284577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6569" y="2197887"/>
            <a:ext cx="18478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2494" y="1060563"/>
            <a:ext cx="2084533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11">
            <a:alphaModFix/>
          </a:blip>
          <a:srcRect b="10706"/>
          <a:stretch/>
        </p:blipFill>
        <p:spPr>
          <a:xfrm>
            <a:off x="9419556" y="957432"/>
            <a:ext cx="2952750" cy="13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5E1EF3-9531-43C9-BA41-2D4BED286B5E}"/>
              </a:ext>
            </a:extLst>
          </p:cNvPr>
          <p:cNvSpPr txBox="1"/>
          <p:nvPr/>
        </p:nvSpPr>
        <p:spPr>
          <a:xfrm>
            <a:off x="1080680" y="6425766"/>
            <a:ext cx="13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Uguaglianza di genere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8A698C-BCAA-4D42-867C-83C27BB0E6D4}"/>
              </a:ext>
            </a:extLst>
          </p:cNvPr>
          <p:cNvSpPr txBox="1"/>
          <p:nvPr/>
        </p:nvSpPr>
        <p:spPr>
          <a:xfrm>
            <a:off x="3313154" y="6425766"/>
            <a:ext cx="15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dignitoso e crescita economica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39C96DE-7216-45A0-886B-1DF77F5B6049}"/>
              </a:ext>
            </a:extLst>
          </p:cNvPr>
          <p:cNvSpPr txBox="1"/>
          <p:nvPr/>
        </p:nvSpPr>
        <p:spPr>
          <a:xfrm>
            <a:off x="10500937" y="6425766"/>
            <a:ext cx="13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per gli obiettivi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BCA633-5AB2-4652-AD1B-CD4F70508036}"/>
              </a:ext>
            </a:extLst>
          </p:cNvPr>
          <p:cNvSpPr txBox="1"/>
          <p:nvPr/>
        </p:nvSpPr>
        <p:spPr>
          <a:xfrm>
            <a:off x="8134035" y="6425766"/>
            <a:ext cx="13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Pace, giustizia e istituzioni forti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7858A58-5132-445D-9E59-D1D581590C96}"/>
              </a:ext>
            </a:extLst>
          </p:cNvPr>
          <p:cNvSpPr txBox="1"/>
          <p:nvPr/>
        </p:nvSpPr>
        <p:spPr>
          <a:xfrm>
            <a:off x="5774636" y="6425766"/>
            <a:ext cx="13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Ridurre le diseguaglianze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2759111"/>
            <a:ext cx="2008616" cy="187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787" y="2817391"/>
            <a:ext cx="1513984" cy="181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4788" y="652047"/>
            <a:ext cx="1513984" cy="18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417" y="5029200"/>
            <a:ext cx="1513983" cy="181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6638108" y="1184688"/>
            <a:ext cx="5676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Porre fine a tutte le forme di discriminazione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 confronti di tutte le donne e le ragazze, ovunque.</a:t>
            </a:r>
            <a:endParaRPr dirty="0"/>
          </a:p>
        </p:txBody>
      </p:sp>
      <p:sp>
        <p:nvSpPr>
          <p:cNvPr id="121" name="Google Shape;121;p6"/>
          <p:cNvSpPr txBox="1"/>
          <p:nvPr/>
        </p:nvSpPr>
        <p:spPr>
          <a:xfrm>
            <a:off x="6656251" y="2980332"/>
            <a:ext cx="5676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Eliminare tutte le forme di violenza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 le donne e le ragazze sia nella sfera pubblica che in quella privata, compresi il traffico di esseri umani, la violenza sessuale e altre pratiche dannose.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656251" y="5168946"/>
            <a:ext cx="55177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Garantire la piena ed effettiva partecipazione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delle donne e le pari opportunità di leadership a tutti i livelli decisionali della vita politica, economica e pubblica.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 descr="Freccia linea: curva oraria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Freccia linea: curva antioraria con riempimento a tinta uni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Freccia linea: diritta con riempimento a tinta unit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5">
            <a:extLst>
              <a:ext uri="{FF2B5EF4-FFF2-40B4-BE49-F238E27FC236}">
                <a16:creationId xmlns:a16="http://schemas.microsoft.com/office/drawing/2014/main" id="{74447094-3086-44C5-B7E6-F20E8728503E}"/>
              </a:ext>
            </a:extLst>
          </p:cNvPr>
          <p:cNvSpPr txBox="1"/>
          <p:nvPr/>
        </p:nvSpPr>
        <p:spPr>
          <a:xfrm>
            <a:off x="488462" y="157894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463600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17" y="2667514"/>
            <a:ext cx="2209800" cy="207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3683" y="2564927"/>
            <a:ext cx="1813636" cy="2388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7183001" y="3041663"/>
            <a:ext cx="49020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Occupazione totale e redditizia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lavoro dignitoso per tutti, compresi le donne e i giovani, nonché parità di retribuzione per un lavoro di pari valore.</a:t>
            </a:r>
            <a:endParaRPr dirty="0"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D90B7463-EFFA-42A4-A578-8980593C23EF}"/>
              </a:ext>
            </a:extLst>
          </p:cNvPr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8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92108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7188200" y="3020975"/>
            <a:ext cx="490200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Rafforzare e promuovere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l'inclusione sociale, economica e politica di tutti, indipendentemente da età, sesso, condizione di invalidità, razza, etnia, origine, religione, condizione economica o di altro tipo.</a:t>
            </a:r>
            <a:endParaRPr dirty="0"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26465"/>
          <a:stretch/>
        </p:blipFill>
        <p:spPr>
          <a:xfrm>
            <a:off x="4806678" y="2632383"/>
            <a:ext cx="1881352" cy="247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71" y="2819400"/>
            <a:ext cx="2140567" cy="21405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F442E2B1-F6C4-40D2-BEFD-1B41E7153E61}"/>
              </a:ext>
            </a:extLst>
          </p:cNvPr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6656251" y="1024572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Promuovere lo stato di diritto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livello nazionale e internazionale e garantire un accesso equo alla giustizia per tutti.</a:t>
            </a:r>
            <a:endParaRPr dirty="0"/>
          </a:p>
        </p:txBody>
      </p:sp>
      <p:sp>
        <p:nvSpPr>
          <p:cNvPr id="153" name="Google Shape;153;p9"/>
          <p:cNvSpPr txBox="1"/>
          <p:nvPr/>
        </p:nvSpPr>
        <p:spPr>
          <a:xfrm>
            <a:off x="6656251" y="3073370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Garantire un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decisionale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reattivo, inclusivo, partecipativo e rappresentativo a tutti i livelli.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6557567" y="5633230"/>
            <a:ext cx="55177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Garantire a tutti </a:t>
            </a:r>
            <a:r>
              <a:rPr lang="it-I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l'identità legale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compresa la registrazione delle nascite.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 descr="Freccia linea: curva orar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Freccia linea: curva antiorari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Freccia linea: dirit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592" y="2870328"/>
            <a:ext cx="1837781" cy="18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533" y="2851253"/>
            <a:ext cx="1517663" cy="18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3534" y="5141267"/>
            <a:ext cx="1517663" cy="18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9">
            <a:alphaModFix/>
          </a:blip>
          <a:srcRect r="-1900" b="29316"/>
          <a:stretch/>
        </p:blipFill>
        <p:spPr>
          <a:xfrm>
            <a:off x="4940627" y="561238"/>
            <a:ext cx="1513497" cy="18277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0;p5">
            <a:extLst>
              <a:ext uri="{FF2B5EF4-FFF2-40B4-BE49-F238E27FC236}">
                <a16:creationId xmlns:a16="http://schemas.microsoft.com/office/drawing/2014/main" id="{6D519D7C-6664-4756-9E13-4D2A4A7C5983}"/>
              </a:ext>
            </a:extLst>
          </p:cNvPr>
          <p:cNvSpPr txBox="1"/>
          <p:nvPr/>
        </p:nvSpPr>
        <p:spPr>
          <a:xfrm>
            <a:off x="400539" y="153242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 e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Sostenibile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2027</Words>
  <Application>Microsoft Office PowerPoint</Application>
  <PresentationFormat>Personalizzato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Tahoma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Cristina</dc:creator>
  <cp:lastModifiedBy>Alessandra Messana</cp:lastModifiedBy>
  <cp:revision>25</cp:revision>
  <dcterms:created xsi:type="dcterms:W3CDTF">2022-12-16T10:07:41Z</dcterms:created>
  <dcterms:modified xsi:type="dcterms:W3CDTF">2023-11-22T14:32:05Z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